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73"/>
  </p:notesMasterIdLst>
  <p:sldIdLst>
    <p:sldId id="256" r:id="rId2"/>
    <p:sldId id="258" r:id="rId3"/>
    <p:sldId id="257" r:id="rId4"/>
    <p:sldId id="396" r:id="rId5"/>
    <p:sldId id="390" r:id="rId6"/>
    <p:sldId id="344" r:id="rId7"/>
    <p:sldId id="261" r:id="rId8"/>
    <p:sldId id="260" r:id="rId9"/>
    <p:sldId id="392" r:id="rId10"/>
    <p:sldId id="391" r:id="rId11"/>
    <p:sldId id="347" r:id="rId12"/>
    <p:sldId id="349" r:id="rId13"/>
    <p:sldId id="350" r:id="rId14"/>
    <p:sldId id="374" r:id="rId15"/>
    <p:sldId id="368" r:id="rId16"/>
    <p:sldId id="388" r:id="rId17"/>
    <p:sldId id="269" r:id="rId18"/>
    <p:sldId id="389" r:id="rId19"/>
    <p:sldId id="397" r:id="rId20"/>
    <p:sldId id="398" r:id="rId21"/>
    <p:sldId id="401" r:id="rId22"/>
    <p:sldId id="423" r:id="rId23"/>
    <p:sldId id="424" r:id="rId24"/>
    <p:sldId id="447" r:id="rId25"/>
    <p:sldId id="426" r:id="rId26"/>
    <p:sldId id="380" r:id="rId27"/>
    <p:sldId id="359" r:id="rId28"/>
    <p:sldId id="360" r:id="rId29"/>
    <p:sldId id="404" r:id="rId30"/>
    <p:sldId id="405" r:id="rId31"/>
    <p:sldId id="406" r:id="rId32"/>
    <p:sldId id="443" r:id="rId33"/>
    <p:sldId id="394" r:id="rId34"/>
    <p:sldId id="442" r:id="rId35"/>
    <p:sldId id="408" r:id="rId36"/>
    <p:sldId id="441" r:id="rId37"/>
    <p:sldId id="437" r:id="rId38"/>
    <p:sldId id="438" r:id="rId39"/>
    <p:sldId id="439" r:id="rId40"/>
    <p:sldId id="440" r:id="rId41"/>
    <p:sldId id="444" r:id="rId42"/>
    <p:sldId id="409" r:id="rId43"/>
    <p:sldId id="410" r:id="rId44"/>
    <p:sldId id="412" r:id="rId45"/>
    <p:sldId id="429" r:id="rId46"/>
    <p:sldId id="435" r:id="rId47"/>
    <p:sldId id="413" r:id="rId48"/>
    <p:sldId id="385" r:id="rId49"/>
    <p:sldId id="415" r:id="rId50"/>
    <p:sldId id="416" r:id="rId51"/>
    <p:sldId id="417" r:id="rId52"/>
    <p:sldId id="418" r:id="rId53"/>
    <p:sldId id="351" r:id="rId54"/>
    <p:sldId id="378" r:id="rId55"/>
    <p:sldId id="428" r:id="rId56"/>
    <p:sldId id="276" r:id="rId57"/>
    <p:sldId id="353" r:id="rId58"/>
    <p:sldId id="354" r:id="rId59"/>
    <p:sldId id="446" r:id="rId60"/>
    <p:sldId id="379" r:id="rId61"/>
    <p:sldId id="386" r:id="rId62"/>
    <p:sldId id="395" r:id="rId63"/>
    <p:sldId id="419" r:id="rId64"/>
    <p:sldId id="421" r:id="rId65"/>
    <p:sldId id="448" r:id="rId66"/>
    <p:sldId id="449" r:id="rId67"/>
    <p:sldId id="450" r:id="rId68"/>
    <p:sldId id="451" r:id="rId69"/>
    <p:sldId id="445" r:id="rId70"/>
    <p:sldId id="357" r:id="rId71"/>
    <p:sldId id="285" r:id="rId72"/>
  </p:sldIdLst>
  <p:sldSz cx="9144000" cy="5143500" type="screen16x9"/>
  <p:notesSz cx="6858000" cy="9144000"/>
  <p:embeddedFontLst>
    <p:embeddedFont>
      <p:font typeface="Canva Sans" panose="020B0604020202020204" charset="0"/>
      <p:regular r:id="rId74"/>
      <p:bold r:id="rId75"/>
      <p:italic r:id="rId76"/>
      <p:boldItalic r:id="rId77"/>
    </p:embeddedFont>
    <p:embeddedFont>
      <p:font typeface="Aharoni" panose="020B0604020202020204" charset="-79"/>
      <p:bold r:id="rId78"/>
    </p:embeddedFont>
    <p:embeddedFont>
      <p:font typeface="Work Sans" panose="020B0604020202020204" charset="0"/>
      <p:regular r:id="rId79"/>
      <p:bold r:id="rId80"/>
      <p:italic r:id="rId81"/>
      <p:boldItalic r:id="rId82"/>
    </p:embeddedFont>
    <p:embeddedFont>
      <p:font typeface="Martel ExtraBold" panose="020B0604020202020204" charset="0"/>
      <p:bold r:id="rId83"/>
    </p:embeddedFont>
    <p:embeddedFont>
      <p:font typeface="Gotham Bold" panose="020B0604020202020204" charset="0"/>
      <p:regular r:id="rId84"/>
    </p:embeddedFont>
    <p:embeddedFont>
      <p:font typeface="Martel" panose="020B0604020202020204" charset="0"/>
      <p:regular r:id="rId85"/>
      <p:bold r:id="rId86"/>
    </p:embeddedFont>
    <p:embeddedFont>
      <p:font typeface="Calibri" panose="020F0502020204030204" pitchFamily="34" charset="0"/>
      <p:regular r:id="rId87"/>
      <p:bold r:id="rId88"/>
      <p:italic r:id="rId89"/>
      <p:boldItalic r:id="rId90"/>
    </p:embeddedFont>
    <p:embeddedFont>
      <p:font typeface="Gotham" panose="020B0604020202020204" charset="0"/>
      <p:regular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70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27A0F1-0E29-4EE9-A61D-B71EBF552DB8}">
  <a:tblStyle styleId="{0A27A0F1-0E29-4EE9-A61D-B71EBF552D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15" autoAdjust="0"/>
    <p:restoredTop sz="95033" autoAdjust="0"/>
  </p:normalViewPr>
  <p:slideViewPr>
    <p:cSldViewPr snapToGrid="0">
      <p:cViewPr varScale="1">
        <p:scale>
          <a:sx n="152" d="100"/>
          <a:sy n="152" d="100"/>
        </p:scale>
        <p:origin x="86" y="96"/>
      </p:cViewPr>
      <p:guideLst>
        <p:guide orient="horz" pos="1620"/>
        <p:guide pos="2880"/>
      </p:guideLst>
    </p:cSldViewPr>
  </p:slideViewPr>
  <p:outlineViewPr>
    <p:cViewPr>
      <p:scale>
        <a:sx n="33" d="100"/>
        <a:sy n="33" d="100"/>
      </p:scale>
      <p:origin x="0" y="-5966"/>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font" Target="fonts/font17.fntdata"/><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font" Target="fonts/font12.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4.fnt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smtClean="0"/>
              <a:t>Historical</a:t>
            </a:r>
            <a:r>
              <a:rPr lang="en-IN" baseline="0" dirty="0" smtClean="0"/>
              <a:t> Committed / Completed Ratio: </a:t>
            </a:r>
            <a:endParaRPr lang="en-IN"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Committed</c:v>
                </c:pt>
              </c:strCache>
            </c:strRef>
          </c:tx>
          <c:spPr>
            <a:solidFill>
              <a:schemeClr val="accent1"/>
            </a:solidFill>
            <a:ln>
              <a:noFill/>
            </a:ln>
            <a:effectLst/>
          </c:spPr>
          <c:invertIfNegative val="0"/>
          <c:cat>
            <c:strRef>
              <c:f>Sheet1!$A$2:$A$4</c:f>
              <c:strCache>
                <c:ptCount val="3"/>
                <c:pt idx="0">
                  <c:v>Sprint 1</c:v>
                </c:pt>
                <c:pt idx="1">
                  <c:v>Sprint 2</c:v>
                </c:pt>
                <c:pt idx="2">
                  <c:v>Sprint 3</c:v>
                </c:pt>
              </c:strCache>
            </c:strRef>
          </c:cat>
          <c:val>
            <c:numRef>
              <c:f>Sheet1!$B$2:$B$4</c:f>
              <c:numCache>
                <c:formatCode>General</c:formatCode>
                <c:ptCount val="3"/>
                <c:pt idx="0">
                  <c:v>0</c:v>
                </c:pt>
                <c:pt idx="1">
                  <c:v>25</c:v>
                </c:pt>
                <c:pt idx="2">
                  <c:v>22</c:v>
                </c:pt>
              </c:numCache>
            </c:numRef>
          </c:val>
        </c:ser>
        <c:ser>
          <c:idx val="1"/>
          <c:order val="1"/>
          <c:tx>
            <c:strRef>
              <c:f>Sheet1!$C$1</c:f>
              <c:strCache>
                <c:ptCount val="1"/>
                <c:pt idx="0">
                  <c:v>Completed</c:v>
                </c:pt>
              </c:strCache>
            </c:strRef>
          </c:tx>
          <c:spPr>
            <a:solidFill>
              <a:schemeClr val="accent2"/>
            </a:solidFill>
            <a:ln>
              <a:noFill/>
            </a:ln>
            <a:effectLst/>
          </c:spPr>
          <c:invertIfNegative val="0"/>
          <c:cat>
            <c:strRef>
              <c:f>Sheet1!$A$2:$A$4</c:f>
              <c:strCache>
                <c:ptCount val="3"/>
                <c:pt idx="0">
                  <c:v>Sprint 1</c:v>
                </c:pt>
                <c:pt idx="1">
                  <c:v>Sprint 2</c:v>
                </c:pt>
                <c:pt idx="2">
                  <c:v>Sprint 3</c:v>
                </c:pt>
              </c:strCache>
            </c:strRef>
          </c:cat>
          <c:val>
            <c:numRef>
              <c:f>Sheet1!$C$2:$C$4</c:f>
              <c:numCache>
                <c:formatCode>General</c:formatCode>
                <c:ptCount val="3"/>
                <c:pt idx="0">
                  <c:v>0</c:v>
                </c:pt>
                <c:pt idx="1">
                  <c:v>25</c:v>
                </c:pt>
                <c:pt idx="2">
                  <c:v>22</c:v>
                </c:pt>
              </c:numCache>
            </c:numRef>
          </c:val>
        </c:ser>
        <c:dLbls>
          <c:showLegendKey val="0"/>
          <c:showVal val="0"/>
          <c:showCatName val="0"/>
          <c:showSerName val="0"/>
          <c:showPercent val="0"/>
          <c:showBubbleSize val="0"/>
        </c:dLbls>
        <c:gapWidth val="219"/>
        <c:overlap val="-27"/>
        <c:axId val="2106631856"/>
        <c:axId val="2111152224"/>
      </c:barChart>
      <c:catAx>
        <c:axId val="21066318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Sprints</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1152224"/>
        <c:crosses val="autoZero"/>
        <c:auto val="1"/>
        <c:lblAlgn val="ctr"/>
        <c:lblOffset val="100"/>
        <c:noMultiLvlLbl val="0"/>
      </c:catAx>
      <c:valAx>
        <c:axId val="21111522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Story</a:t>
                </a:r>
                <a:r>
                  <a:rPr lang="en-IN" baseline="0"/>
                  <a:t> Points</a:t>
                </a:r>
                <a:endParaRPr lang="en-IN"/>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66318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038689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5"/>
        <p:cNvGrpSpPr/>
        <p:nvPr/>
      </p:nvGrpSpPr>
      <p:grpSpPr>
        <a:xfrm>
          <a:off x="0" y="0"/>
          <a:ext cx="0" cy="0"/>
          <a:chOff x="0" y="0"/>
          <a:chExt cx="0" cy="0"/>
        </a:xfrm>
      </p:grpSpPr>
      <p:sp>
        <p:nvSpPr>
          <p:cNvPr id="11236" name="Google Shape;11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7" name="Google Shape;11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795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3"/>
        <p:cNvGrpSpPr/>
        <p:nvPr/>
      </p:nvGrpSpPr>
      <p:grpSpPr>
        <a:xfrm>
          <a:off x="0" y="0"/>
          <a:ext cx="0" cy="0"/>
          <a:chOff x="0" y="0"/>
          <a:chExt cx="0" cy="0"/>
        </a:xfrm>
      </p:grpSpPr>
      <p:sp>
        <p:nvSpPr>
          <p:cNvPr id="3054" name="Google Shape;3054;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5" name="Google Shape;3055;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8396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8"/>
        <p:cNvGrpSpPr/>
        <p:nvPr/>
      </p:nvGrpSpPr>
      <p:grpSpPr>
        <a:xfrm>
          <a:off x="0" y="0"/>
          <a:ext cx="0" cy="0"/>
          <a:chOff x="0" y="0"/>
          <a:chExt cx="0" cy="0"/>
        </a:xfrm>
      </p:grpSpPr>
      <p:sp>
        <p:nvSpPr>
          <p:cNvPr id="3059" name="Google Shape;3059;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0" name="Google Shape;306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5885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8"/>
        <p:cNvGrpSpPr/>
        <p:nvPr/>
      </p:nvGrpSpPr>
      <p:grpSpPr>
        <a:xfrm>
          <a:off x="0" y="0"/>
          <a:ext cx="0" cy="0"/>
          <a:chOff x="0" y="0"/>
          <a:chExt cx="0" cy="0"/>
        </a:xfrm>
      </p:grpSpPr>
      <p:sp>
        <p:nvSpPr>
          <p:cNvPr id="3059" name="Google Shape;3059;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0" name="Google Shape;306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222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p:cNvGrpSpPr/>
        <p:nvPr/>
      </p:nvGrpSpPr>
      <p:grpSpPr>
        <a:xfrm>
          <a:off x="0" y="0"/>
          <a:ext cx="0" cy="0"/>
          <a:chOff x="0" y="0"/>
          <a:chExt cx="0" cy="0"/>
        </a:xfrm>
      </p:grpSpPr>
      <p:sp>
        <p:nvSpPr>
          <p:cNvPr id="11540" name="Google Shape;11540;ga5c3dd0af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586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p:cNvGrpSpPr/>
        <p:nvPr/>
      </p:nvGrpSpPr>
      <p:grpSpPr>
        <a:xfrm>
          <a:off x="0" y="0"/>
          <a:ext cx="0" cy="0"/>
          <a:chOff x="0" y="0"/>
          <a:chExt cx="0" cy="0"/>
        </a:xfrm>
      </p:grpSpPr>
      <p:sp>
        <p:nvSpPr>
          <p:cNvPr id="11540" name="Google Shape;11540;ga5c3dd0af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07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p:cNvGrpSpPr/>
        <p:nvPr/>
      </p:nvGrpSpPr>
      <p:grpSpPr>
        <a:xfrm>
          <a:off x="0" y="0"/>
          <a:ext cx="0" cy="0"/>
          <a:chOff x="0" y="0"/>
          <a:chExt cx="0" cy="0"/>
        </a:xfrm>
      </p:grpSpPr>
      <p:sp>
        <p:nvSpPr>
          <p:cNvPr id="11540" name="Google Shape;11540;ga5c3dd0af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083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3"/>
        <p:cNvGrpSpPr/>
        <p:nvPr/>
      </p:nvGrpSpPr>
      <p:grpSpPr>
        <a:xfrm>
          <a:off x="0" y="0"/>
          <a:ext cx="0" cy="0"/>
          <a:chOff x="0" y="0"/>
          <a:chExt cx="0" cy="0"/>
        </a:xfrm>
      </p:grpSpPr>
      <p:sp>
        <p:nvSpPr>
          <p:cNvPr id="11824" name="Google Shape;11824;ga5c3dd0afb_2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5" name="Google Shape;11825;ga5c3dd0afb_2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15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7"/>
        <p:cNvGrpSpPr/>
        <p:nvPr/>
      </p:nvGrpSpPr>
      <p:grpSpPr>
        <a:xfrm>
          <a:off x="0" y="0"/>
          <a:ext cx="0" cy="0"/>
          <a:chOff x="0" y="0"/>
          <a:chExt cx="0" cy="0"/>
        </a:xfrm>
      </p:grpSpPr>
      <p:sp>
        <p:nvSpPr>
          <p:cNvPr id="11248" name="Google Shape;11248;g8ddddc1dc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9" name="Google Shape;11249;g8ddddc1dc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346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1"/>
        <p:cNvGrpSpPr/>
        <p:nvPr/>
      </p:nvGrpSpPr>
      <p:grpSpPr>
        <a:xfrm>
          <a:off x="0" y="0"/>
          <a:ext cx="0" cy="0"/>
          <a:chOff x="0" y="0"/>
          <a:chExt cx="0" cy="0"/>
        </a:xfrm>
      </p:grpSpPr>
      <p:sp>
        <p:nvSpPr>
          <p:cNvPr id="11242" name="Google Shape;11242;g91e9739b28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3" name="Google Shape;11243;g91e9739b28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8946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7"/>
        <p:cNvGrpSpPr/>
        <p:nvPr/>
      </p:nvGrpSpPr>
      <p:grpSpPr>
        <a:xfrm>
          <a:off x="0" y="0"/>
          <a:ext cx="0" cy="0"/>
          <a:chOff x="0" y="0"/>
          <a:chExt cx="0" cy="0"/>
        </a:xfrm>
      </p:grpSpPr>
      <p:sp>
        <p:nvSpPr>
          <p:cNvPr id="11288" name="Google Shape;11288;g86b0eba7b4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9" name="Google Shape;11289;g86b0eba7b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637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3"/>
        <p:cNvGrpSpPr/>
        <p:nvPr/>
      </p:nvGrpSpPr>
      <p:grpSpPr>
        <a:xfrm>
          <a:off x="0" y="0"/>
          <a:ext cx="0" cy="0"/>
          <a:chOff x="0" y="0"/>
          <a:chExt cx="0" cy="0"/>
        </a:xfrm>
      </p:grpSpPr>
      <p:sp>
        <p:nvSpPr>
          <p:cNvPr id="11294" name="Google Shape;11294;ga36851482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5" name="Google Shape;11295;ga36851482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037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7"/>
        <p:cNvGrpSpPr/>
        <p:nvPr/>
      </p:nvGrpSpPr>
      <p:grpSpPr>
        <a:xfrm>
          <a:off x="0" y="0"/>
          <a:ext cx="0" cy="0"/>
          <a:chOff x="0" y="0"/>
          <a:chExt cx="0" cy="0"/>
        </a:xfrm>
      </p:grpSpPr>
      <p:sp>
        <p:nvSpPr>
          <p:cNvPr id="11288" name="Google Shape;11288;g86b0eba7b4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9" name="Google Shape;11289;g86b0eba7b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014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6"/>
        <p:cNvGrpSpPr/>
        <p:nvPr/>
      </p:nvGrpSpPr>
      <p:grpSpPr>
        <a:xfrm>
          <a:off x="0" y="0"/>
          <a:ext cx="0" cy="0"/>
          <a:chOff x="0" y="0"/>
          <a:chExt cx="0" cy="0"/>
        </a:xfrm>
      </p:grpSpPr>
      <p:sp>
        <p:nvSpPr>
          <p:cNvPr id="11407" name="Google Shape;11407;ga36851482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8" name="Google Shape;11408;ga36851482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779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2"/>
        <p:cNvGrpSpPr/>
        <p:nvPr/>
      </p:nvGrpSpPr>
      <p:grpSpPr>
        <a:xfrm>
          <a:off x="0" y="0"/>
          <a:ext cx="0" cy="0"/>
          <a:chOff x="0" y="0"/>
          <a:chExt cx="0" cy="0"/>
        </a:xfrm>
      </p:grpSpPr>
      <p:sp>
        <p:nvSpPr>
          <p:cNvPr id="3043" name="Google Shape;3043;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4" name="Google Shape;3044;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8644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8"/>
        <p:cNvGrpSpPr/>
        <p:nvPr/>
      </p:nvGrpSpPr>
      <p:grpSpPr>
        <a:xfrm>
          <a:off x="0" y="0"/>
          <a:ext cx="0" cy="0"/>
          <a:chOff x="0" y="0"/>
          <a:chExt cx="0" cy="0"/>
        </a:xfrm>
      </p:grpSpPr>
      <p:sp>
        <p:nvSpPr>
          <p:cNvPr id="3049" name="Google Shape;3049;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0" name="Google Shape;305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6717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630000"/>
            <a:ext cx="7704000" cy="388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rot="7098627">
            <a:off x="472908" y="-1077766"/>
            <a:ext cx="1539291" cy="2694047"/>
            <a:chOff x="4583450" y="341650"/>
            <a:chExt cx="1539450" cy="2694325"/>
          </a:xfrm>
        </p:grpSpPr>
        <p:sp>
          <p:nvSpPr>
            <p:cNvPr id="11" name="Google Shape;11;p2"/>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2"/>
          <p:cNvGrpSpPr/>
          <p:nvPr/>
        </p:nvGrpSpPr>
        <p:grpSpPr>
          <a:xfrm rot="-2841031" flipH="1">
            <a:off x="3994891" y="3627109"/>
            <a:ext cx="1722071" cy="2646881"/>
            <a:chOff x="1292750" y="2594800"/>
            <a:chExt cx="1722100" cy="2646925"/>
          </a:xfrm>
        </p:grpSpPr>
        <p:sp>
          <p:nvSpPr>
            <p:cNvPr id="92" name="Google Shape;92;p2"/>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
          <p:cNvSpPr txBox="1">
            <a:spLocks noGrp="1"/>
          </p:cNvSpPr>
          <p:nvPr>
            <p:ph type="ctrTitle"/>
          </p:nvPr>
        </p:nvSpPr>
        <p:spPr>
          <a:xfrm>
            <a:off x="1855350" y="1265025"/>
            <a:ext cx="5433300" cy="163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6"/>
              </a:buClr>
              <a:buSzPts val="5200"/>
              <a:buNone/>
              <a:defRPr sz="5200">
                <a:solidFill>
                  <a:schemeClr val="accent6"/>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a:endParaRPr/>
          </a:p>
        </p:txBody>
      </p:sp>
      <p:sp>
        <p:nvSpPr>
          <p:cNvPr id="180" name="Google Shape;180;p2"/>
          <p:cNvSpPr txBox="1">
            <a:spLocks noGrp="1"/>
          </p:cNvSpPr>
          <p:nvPr>
            <p:ph type="subTitle" idx="1"/>
          </p:nvPr>
        </p:nvSpPr>
        <p:spPr>
          <a:xfrm>
            <a:off x="1855350" y="2933475"/>
            <a:ext cx="37425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3"/>
              </a:buClr>
              <a:buSzPts val="2200"/>
              <a:buNone/>
              <a:defRPr sz="2200">
                <a:solidFill>
                  <a:schemeClr val="accent3"/>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grpSp>
        <p:nvGrpSpPr>
          <p:cNvPr id="181" name="Google Shape;181;p2"/>
          <p:cNvGrpSpPr/>
          <p:nvPr/>
        </p:nvGrpSpPr>
        <p:grpSpPr>
          <a:xfrm rot="-3066291">
            <a:off x="5900648" y="4113020"/>
            <a:ext cx="1803008" cy="2046635"/>
            <a:chOff x="1360300" y="417100"/>
            <a:chExt cx="1803000" cy="2046625"/>
          </a:xfrm>
        </p:grpSpPr>
        <p:sp>
          <p:nvSpPr>
            <p:cNvPr id="182" name="Google Shape;182;p2"/>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2"/>
          <p:cNvGrpSpPr/>
          <p:nvPr/>
        </p:nvGrpSpPr>
        <p:grpSpPr>
          <a:xfrm rot="2415756">
            <a:off x="-612768" y="3780605"/>
            <a:ext cx="1509444" cy="2339905"/>
            <a:chOff x="3112400" y="1318050"/>
            <a:chExt cx="1509425" cy="2339875"/>
          </a:xfrm>
        </p:grpSpPr>
        <p:sp>
          <p:nvSpPr>
            <p:cNvPr id="209" name="Google Shape;209;p2"/>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2"/>
          <p:cNvGrpSpPr/>
          <p:nvPr/>
        </p:nvGrpSpPr>
        <p:grpSpPr>
          <a:xfrm rot="5992493">
            <a:off x="-823761" y="-768695"/>
            <a:ext cx="1931430" cy="2228310"/>
            <a:chOff x="4187325" y="3050125"/>
            <a:chExt cx="1931400" cy="2228275"/>
          </a:xfrm>
        </p:grpSpPr>
        <p:sp>
          <p:nvSpPr>
            <p:cNvPr id="224" name="Google Shape;224;p2"/>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2"/>
          <p:cNvGrpSpPr/>
          <p:nvPr/>
        </p:nvGrpSpPr>
        <p:grpSpPr>
          <a:xfrm rot="-1235053">
            <a:off x="7829041" y="1383915"/>
            <a:ext cx="1722180" cy="2647048"/>
            <a:chOff x="1292750" y="2594800"/>
            <a:chExt cx="1722100" cy="2646925"/>
          </a:xfrm>
        </p:grpSpPr>
        <p:sp>
          <p:nvSpPr>
            <p:cNvPr id="250" name="Google Shape;250;p2"/>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2"/>
          <p:cNvGrpSpPr/>
          <p:nvPr/>
        </p:nvGrpSpPr>
        <p:grpSpPr>
          <a:xfrm rot="-1176986" flipH="1">
            <a:off x="8373462" y="2811102"/>
            <a:ext cx="1539350" cy="2694150"/>
            <a:chOff x="4583450" y="341650"/>
            <a:chExt cx="1539450" cy="2694325"/>
          </a:xfrm>
        </p:grpSpPr>
        <p:sp>
          <p:nvSpPr>
            <p:cNvPr id="338" name="Google Shape;338;p2"/>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2"/>
          <p:cNvGrpSpPr/>
          <p:nvPr/>
        </p:nvGrpSpPr>
        <p:grpSpPr>
          <a:xfrm rot="-3437332">
            <a:off x="7256015" y="3097671"/>
            <a:ext cx="1931387" cy="2228260"/>
            <a:chOff x="4187325" y="3050125"/>
            <a:chExt cx="1931400" cy="2228275"/>
          </a:xfrm>
        </p:grpSpPr>
        <p:sp>
          <p:nvSpPr>
            <p:cNvPr id="419" name="Google Shape;419;p2"/>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19">
    <p:spTree>
      <p:nvGrpSpPr>
        <p:cNvPr id="1" name="Shape 3892"/>
        <p:cNvGrpSpPr/>
        <p:nvPr/>
      </p:nvGrpSpPr>
      <p:grpSpPr>
        <a:xfrm>
          <a:off x="0" y="0"/>
          <a:ext cx="0" cy="0"/>
          <a:chOff x="0" y="0"/>
          <a:chExt cx="0" cy="0"/>
        </a:xfrm>
      </p:grpSpPr>
      <p:sp>
        <p:nvSpPr>
          <p:cNvPr id="3893" name="Google Shape;3893;p17"/>
          <p:cNvSpPr/>
          <p:nvPr/>
        </p:nvSpPr>
        <p:spPr>
          <a:xfrm>
            <a:off x="3832625" y="962025"/>
            <a:ext cx="4606525" cy="3552825"/>
          </a:xfrm>
          <a:custGeom>
            <a:avLst/>
            <a:gdLst/>
            <a:ahLst/>
            <a:cxnLst/>
            <a:rect l="l" t="t" r="r" b="b"/>
            <a:pathLst>
              <a:path w="184261" h="142113" extrusionOk="0">
                <a:moveTo>
                  <a:pt x="0" y="0"/>
                </a:moveTo>
                <a:lnTo>
                  <a:pt x="183648" y="7"/>
                </a:lnTo>
                <a:lnTo>
                  <a:pt x="183648" y="142107"/>
                </a:lnTo>
                <a:lnTo>
                  <a:pt x="184261" y="142113"/>
                </a:lnTo>
              </a:path>
            </a:pathLst>
          </a:custGeom>
          <a:noFill/>
          <a:ln w="9525" cap="flat" cmpd="sng">
            <a:solidFill>
              <a:schemeClr val="dk1"/>
            </a:solidFill>
            <a:prstDash val="solid"/>
            <a:round/>
            <a:headEnd type="none" w="med" len="med"/>
            <a:tailEnd type="none" w="med" len="med"/>
          </a:ln>
        </p:spPr>
      </p:sp>
      <p:sp>
        <p:nvSpPr>
          <p:cNvPr id="3894" name="Google Shape;3894;p17"/>
          <p:cNvSpPr txBox="1">
            <a:spLocks noGrp="1"/>
          </p:cNvSpPr>
          <p:nvPr>
            <p:ph type="title"/>
          </p:nvPr>
        </p:nvSpPr>
        <p:spPr>
          <a:xfrm>
            <a:off x="720000" y="630000"/>
            <a:ext cx="2703000" cy="95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grpSp>
        <p:nvGrpSpPr>
          <p:cNvPr id="3895" name="Google Shape;3895;p17"/>
          <p:cNvGrpSpPr/>
          <p:nvPr/>
        </p:nvGrpSpPr>
        <p:grpSpPr>
          <a:xfrm rot="-2922086" flipH="1">
            <a:off x="6821982" y="-749382"/>
            <a:ext cx="1722145" cy="2646993"/>
            <a:chOff x="1292750" y="2594800"/>
            <a:chExt cx="1722100" cy="2646925"/>
          </a:xfrm>
        </p:grpSpPr>
        <p:sp>
          <p:nvSpPr>
            <p:cNvPr id="3896" name="Google Shape;3896;p17"/>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7"/>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7"/>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7"/>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7"/>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7"/>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7"/>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7"/>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7"/>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7"/>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7"/>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7"/>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7"/>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7"/>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7"/>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7"/>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7"/>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7"/>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7"/>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7"/>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7"/>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7"/>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7"/>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7"/>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7"/>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7"/>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7"/>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7"/>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7"/>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7"/>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7"/>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7"/>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7"/>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7"/>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7"/>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7"/>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7"/>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7"/>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7"/>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7"/>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7"/>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7"/>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7"/>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7"/>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7"/>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7"/>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7"/>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7"/>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7"/>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7"/>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7"/>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7"/>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7"/>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7"/>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7"/>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7"/>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7"/>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7"/>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7"/>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7"/>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7"/>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7"/>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7"/>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7"/>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7"/>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7"/>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7"/>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7"/>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7"/>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7"/>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7"/>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7"/>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7"/>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7"/>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7"/>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7"/>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7"/>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7"/>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7"/>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7"/>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7"/>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7"/>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7"/>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7"/>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7"/>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7"/>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7"/>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17"/>
          <p:cNvGrpSpPr/>
          <p:nvPr/>
        </p:nvGrpSpPr>
        <p:grpSpPr>
          <a:xfrm rot="-9518278" flipH="1">
            <a:off x="8345352" y="-495243"/>
            <a:ext cx="1509591" cy="2340133"/>
            <a:chOff x="3112400" y="1318050"/>
            <a:chExt cx="1509425" cy="2339875"/>
          </a:xfrm>
        </p:grpSpPr>
        <p:sp>
          <p:nvSpPr>
            <p:cNvPr id="3984" name="Google Shape;3984;p17"/>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7"/>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7"/>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7"/>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7"/>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7"/>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7"/>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7"/>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7"/>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7"/>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7"/>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7"/>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7"/>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7"/>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8" name="Google Shape;3998;p17"/>
          <p:cNvSpPr txBox="1">
            <a:spLocks noGrp="1"/>
          </p:cNvSpPr>
          <p:nvPr>
            <p:ph type="subTitle" idx="1"/>
          </p:nvPr>
        </p:nvSpPr>
        <p:spPr>
          <a:xfrm>
            <a:off x="711650" y="1530100"/>
            <a:ext cx="7277700" cy="282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grpSp>
        <p:nvGrpSpPr>
          <p:cNvPr id="3999" name="Google Shape;3999;p17"/>
          <p:cNvGrpSpPr/>
          <p:nvPr/>
        </p:nvGrpSpPr>
        <p:grpSpPr>
          <a:xfrm rot="-3437332">
            <a:off x="8134465" y="3650121"/>
            <a:ext cx="1931387" cy="2228260"/>
            <a:chOff x="4187325" y="3050125"/>
            <a:chExt cx="1931400" cy="2228275"/>
          </a:xfrm>
        </p:grpSpPr>
        <p:sp>
          <p:nvSpPr>
            <p:cNvPr id="4000" name="Google Shape;4000;p17"/>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7"/>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7"/>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7"/>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7"/>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7"/>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7"/>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7"/>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7"/>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7"/>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7"/>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7"/>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7"/>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7"/>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7"/>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7"/>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7"/>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7"/>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7"/>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7"/>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7"/>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7"/>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7"/>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7"/>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7"/>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25">
    <p:spTree>
      <p:nvGrpSpPr>
        <p:cNvPr id="1" name="Shape 4354"/>
        <p:cNvGrpSpPr/>
        <p:nvPr/>
      </p:nvGrpSpPr>
      <p:grpSpPr>
        <a:xfrm>
          <a:off x="0" y="0"/>
          <a:ext cx="0" cy="0"/>
          <a:chOff x="0" y="0"/>
          <a:chExt cx="0" cy="0"/>
        </a:xfrm>
      </p:grpSpPr>
      <p:sp>
        <p:nvSpPr>
          <p:cNvPr id="4355" name="Google Shape;4355;p19"/>
          <p:cNvSpPr txBox="1">
            <a:spLocks noGrp="1"/>
          </p:cNvSpPr>
          <p:nvPr>
            <p:ph type="title"/>
          </p:nvPr>
        </p:nvSpPr>
        <p:spPr>
          <a:xfrm>
            <a:off x="2723250" y="630000"/>
            <a:ext cx="3697500" cy="54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cxnSp>
        <p:nvCxnSpPr>
          <p:cNvPr id="4356" name="Google Shape;4356;p19"/>
          <p:cNvCxnSpPr>
            <a:stCxn id="4355" idx="3"/>
          </p:cNvCxnSpPr>
          <p:nvPr/>
        </p:nvCxnSpPr>
        <p:spPr>
          <a:xfrm rot="10800000" flipH="1">
            <a:off x="6420750" y="903000"/>
            <a:ext cx="2780400" cy="300"/>
          </a:xfrm>
          <a:prstGeom prst="straightConnector1">
            <a:avLst/>
          </a:prstGeom>
          <a:noFill/>
          <a:ln w="9525" cap="flat" cmpd="sng">
            <a:solidFill>
              <a:schemeClr val="dk1"/>
            </a:solidFill>
            <a:prstDash val="solid"/>
            <a:round/>
            <a:headEnd type="none" w="med" len="med"/>
            <a:tailEnd type="none" w="med" len="med"/>
          </a:ln>
        </p:spPr>
      </p:cxnSp>
      <p:cxnSp>
        <p:nvCxnSpPr>
          <p:cNvPr id="4357" name="Google Shape;4357;p19"/>
          <p:cNvCxnSpPr/>
          <p:nvPr/>
        </p:nvCxnSpPr>
        <p:spPr>
          <a:xfrm rot="10800000" flipH="1">
            <a:off x="-12" y="903000"/>
            <a:ext cx="2780400" cy="300"/>
          </a:xfrm>
          <a:prstGeom prst="straightConnector1">
            <a:avLst/>
          </a:prstGeom>
          <a:noFill/>
          <a:ln w="9525" cap="flat" cmpd="sng">
            <a:solidFill>
              <a:schemeClr val="dk1"/>
            </a:solidFill>
            <a:prstDash val="solid"/>
            <a:round/>
            <a:headEnd type="none" w="med" len="med"/>
            <a:tailEnd type="none" w="med" len="med"/>
          </a:ln>
        </p:spPr>
      </p:cxnSp>
      <p:grpSp>
        <p:nvGrpSpPr>
          <p:cNvPr id="4358" name="Google Shape;4358;p19"/>
          <p:cNvGrpSpPr/>
          <p:nvPr/>
        </p:nvGrpSpPr>
        <p:grpSpPr>
          <a:xfrm rot="6631592">
            <a:off x="225094" y="-905383"/>
            <a:ext cx="1539269" cy="2694009"/>
            <a:chOff x="4583450" y="341650"/>
            <a:chExt cx="1539450" cy="2694325"/>
          </a:xfrm>
        </p:grpSpPr>
        <p:sp>
          <p:nvSpPr>
            <p:cNvPr id="4359" name="Google Shape;4359;p19"/>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9"/>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9"/>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9"/>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9"/>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9"/>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9"/>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9"/>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9"/>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9"/>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9"/>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9"/>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9"/>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9"/>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9"/>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9"/>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9"/>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9"/>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9"/>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9"/>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9"/>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9"/>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9"/>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9"/>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9"/>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9"/>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9"/>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9"/>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9"/>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9"/>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9"/>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9"/>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9"/>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9"/>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9"/>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9"/>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9"/>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9"/>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9"/>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9"/>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9"/>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9"/>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9"/>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9"/>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9"/>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9"/>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9"/>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9"/>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9"/>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9"/>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9"/>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9"/>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9"/>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9"/>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9"/>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9"/>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9"/>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9"/>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9"/>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9"/>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9"/>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9"/>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9"/>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9"/>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9"/>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9"/>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9"/>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9"/>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9"/>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9"/>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9"/>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9"/>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9"/>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9"/>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9"/>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9"/>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9"/>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9"/>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9"/>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9"/>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19"/>
          <p:cNvGrpSpPr/>
          <p:nvPr/>
        </p:nvGrpSpPr>
        <p:grpSpPr>
          <a:xfrm rot="-6631592" flipH="1">
            <a:off x="7379644" y="-905383"/>
            <a:ext cx="1539269" cy="2694009"/>
            <a:chOff x="4583450" y="341650"/>
            <a:chExt cx="1539450" cy="2694325"/>
          </a:xfrm>
        </p:grpSpPr>
        <p:sp>
          <p:nvSpPr>
            <p:cNvPr id="4440" name="Google Shape;4440;p19"/>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9"/>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9"/>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9"/>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9"/>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9"/>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9"/>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9"/>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9"/>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9"/>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9"/>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9"/>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9"/>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9"/>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9"/>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9"/>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9"/>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9"/>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9"/>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9"/>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9"/>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9"/>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9"/>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9"/>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9"/>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9"/>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9"/>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9"/>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9"/>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9"/>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9"/>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9"/>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9"/>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9"/>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9"/>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9"/>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9"/>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9"/>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9"/>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9"/>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9"/>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9"/>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9"/>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9"/>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9"/>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9"/>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9"/>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9"/>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9"/>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9"/>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9"/>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9"/>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9"/>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9"/>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9"/>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9"/>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9"/>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9"/>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9"/>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9"/>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9"/>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9"/>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9"/>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9"/>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9"/>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9"/>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9"/>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9"/>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9"/>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9"/>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9"/>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9"/>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9"/>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9"/>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9"/>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9"/>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9"/>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9"/>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9"/>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9"/>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CUSTOM_4_1">
    <p:spTree>
      <p:nvGrpSpPr>
        <p:cNvPr id="1" name="Shape 5994"/>
        <p:cNvGrpSpPr/>
        <p:nvPr/>
      </p:nvGrpSpPr>
      <p:grpSpPr>
        <a:xfrm>
          <a:off x="0" y="0"/>
          <a:ext cx="0" cy="0"/>
          <a:chOff x="0" y="0"/>
          <a:chExt cx="0" cy="0"/>
        </a:xfrm>
      </p:grpSpPr>
      <p:cxnSp>
        <p:nvCxnSpPr>
          <p:cNvPr id="5995" name="Google Shape;5995;p29"/>
          <p:cNvCxnSpPr/>
          <p:nvPr/>
        </p:nvCxnSpPr>
        <p:spPr>
          <a:xfrm>
            <a:off x="4340750" y="903000"/>
            <a:ext cx="4519800" cy="0"/>
          </a:xfrm>
          <a:prstGeom prst="straightConnector1">
            <a:avLst/>
          </a:prstGeom>
          <a:noFill/>
          <a:ln w="9525" cap="flat" cmpd="sng">
            <a:solidFill>
              <a:schemeClr val="dk1"/>
            </a:solidFill>
            <a:prstDash val="solid"/>
            <a:round/>
            <a:headEnd type="none" w="med" len="med"/>
            <a:tailEnd type="none" w="med" len="med"/>
          </a:ln>
        </p:spPr>
      </p:cxnSp>
      <p:sp>
        <p:nvSpPr>
          <p:cNvPr id="5996" name="Google Shape;5996;p29"/>
          <p:cNvSpPr txBox="1">
            <a:spLocks noGrp="1"/>
          </p:cNvSpPr>
          <p:nvPr>
            <p:ph type="title"/>
          </p:nvPr>
        </p:nvSpPr>
        <p:spPr>
          <a:xfrm>
            <a:off x="733625" y="630000"/>
            <a:ext cx="3690900" cy="54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grpSp>
        <p:nvGrpSpPr>
          <p:cNvPr id="5997" name="Google Shape;5997;p29"/>
          <p:cNvGrpSpPr/>
          <p:nvPr/>
        </p:nvGrpSpPr>
        <p:grpSpPr>
          <a:xfrm rot="-7214372" flipH="1">
            <a:off x="8602794" y="-614023"/>
            <a:ext cx="1509377" cy="2339800"/>
            <a:chOff x="3112400" y="1318050"/>
            <a:chExt cx="1509425" cy="2339875"/>
          </a:xfrm>
        </p:grpSpPr>
        <p:sp>
          <p:nvSpPr>
            <p:cNvPr id="5998" name="Google Shape;5998;p29"/>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29"/>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29"/>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29"/>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29"/>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29"/>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29"/>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29"/>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29"/>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29"/>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29"/>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29"/>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29"/>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29"/>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29"/>
          <p:cNvGrpSpPr/>
          <p:nvPr/>
        </p:nvGrpSpPr>
        <p:grpSpPr>
          <a:xfrm rot="-5735350" flipH="1">
            <a:off x="6983220" y="-1062153"/>
            <a:ext cx="1931505" cy="2228396"/>
            <a:chOff x="4187325" y="3050125"/>
            <a:chExt cx="1931400" cy="2228275"/>
          </a:xfrm>
        </p:grpSpPr>
        <p:sp>
          <p:nvSpPr>
            <p:cNvPr id="6013" name="Google Shape;6013;p29"/>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29"/>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29"/>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29"/>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29"/>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29"/>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29"/>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29"/>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29"/>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29"/>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29"/>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29"/>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29"/>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29"/>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29"/>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29"/>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29"/>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29"/>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29"/>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29"/>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29"/>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29"/>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29"/>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29"/>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29"/>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8" name="Google Shape;6038;p29"/>
          <p:cNvGrpSpPr/>
          <p:nvPr/>
        </p:nvGrpSpPr>
        <p:grpSpPr>
          <a:xfrm rot="3826392" flipH="1">
            <a:off x="7427189" y="3938079"/>
            <a:ext cx="1722001" cy="2646772"/>
            <a:chOff x="1292750" y="2594800"/>
            <a:chExt cx="1722100" cy="2646925"/>
          </a:xfrm>
        </p:grpSpPr>
        <p:sp>
          <p:nvSpPr>
            <p:cNvPr id="6039" name="Google Shape;6039;p29"/>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29"/>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29"/>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29"/>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29"/>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29"/>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29"/>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29"/>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29"/>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29"/>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29"/>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29"/>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29"/>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29"/>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29"/>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29"/>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29"/>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29"/>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29"/>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29"/>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29"/>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29"/>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29"/>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29"/>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29"/>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29"/>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29"/>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29"/>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29"/>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29"/>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29"/>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29"/>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29"/>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29"/>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29"/>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29"/>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29"/>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29"/>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29"/>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29"/>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29"/>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29"/>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29"/>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29"/>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29"/>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29"/>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29"/>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29"/>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29"/>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29"/>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29"/>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29"/>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29"/>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29"/>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29"/>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29"/>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29"/>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29"/>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29"/>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29"/>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29"/>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29"/>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29"/>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29"/>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29"/>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29"/>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29"/>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29"/>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29"/>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29"/>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29"/>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29"/>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29"/>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29"/>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29"/>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29"/>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29"/>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29"/>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29"/>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29"/>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29"/>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29"/>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29"/>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29"/>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29"/>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29"/>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29"/>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2">
  <p:cSld name="CUSTOM_37">
    <p:spTree>
      <p:nvGrpSpPr>
        <p:cNvPr id="1" name="Shape 6539"/>
        <p:cNvGrpSpPr/>
        <p:nvPr/>
      </p:nvGrpSpPr>
      <p:grpSpPr>
        <a:xfrm>
          <a:off x="0" y="0"/>
          <a:ext cx="0" cy="0"/>
          <a:chOff x="0" y="0"/>
          <a:chExt cx="0" cy="0"/>
        </a:xfrm>
      </p:grpSpPr>
      <p:sp>
        <p:nvSpPr>
          <p:cNvPr id="6540" name="Google Shape;6540;p34"/>
          <p:cNvSpPr txBox="1">
            <a:spLocks noGrp="1"/>
          </p:cNvSpPr>
          <p:nvPr>
            <p:ph type="title"/>
          </p:nvPr>
        </p:nvSpPr>
        <p:spPr>
          <a:xfrm>
            <a:off x="720000" y="630000"/>
            <a:ext cx="2988600" cy="144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541" name="Google Shape;6541;p34"/>
          <p:cNvSpPr txBox="1">
            <a:spLocks noGrp="1"/>
          </p:cNvSpPr>
          <p:nvPr>
            <p:ph type="subTitle" idx="1"/>
          </p:nvPr>
        </p:nvSpPr>
        <p:spPr>
          <a:xfrm>
            <a:off x="711650" y="2136425"/>
            <a:ext cx="2825400" cy="151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1">
  <p:cSld name="CUSTOM_41">
    <p:spTree>
      <p:nvGrpSpPr>
        <p:cNvPr id="1" name="Shape 7955"/>
        <p:cNvGrpSpPr/>
        <p:nvPr/>
      </p:nvGrpSpPr>
      <p:grpSpPr>
        <a:xfrm>
          <a:off x="0" y="0"/>
          <a:ext cx="0" cy="0"/>
          <a:chOff x="0" y="0"/>
          <a:chExt cx="0" cy="0"/>
        </a:xfrm>
      </p:grpSpPr>
      <p:sp>
        <p:nvSpPr>
          <p:cNvPr id="7956" name="Google Shape;7956;p43"/>
          <p:cNvSpPr txBox="1">
            <a:spLocks noGrp="1"/>
          </p:cNvSpPr>
          <p:nvPr>
            <p:ph type="title"/>
          </p:nvPr>
        </p:nvSpPr>
        <p:spPr>
          <a:xfrm>
            <a:off x="3159750" y="2140650"/>
            <a:ext cx="2824500" cy="862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sz="1800" b="1">
                <a:latin typeface="Martel"/>
                <a:ea typeface="Martel"/>
                <a:cs typeface="Martel"/>
                <a:sym typeface="Martel"/>
              </a:defRPr>
            </a:lvl1pPr>
            <a:lvl2pPr lvl="1">
              <a:spcBef>
                <a:spcPts val="0"/>
              </a:spcBef>
              <a:spcAft>
                <a:spcPts val="0"/>
              </a:spcAft>
              <a:buSzPts val="2800"/>
              <a:buNone/>
              <a:defRPr>
                <a:latin typeface="Work Sans"/>
                <a:ea typeface="Work Sans"/>
                <a:cs typeface="Work Sans"/>
                <a:sym typeface="Work Sans"/>
              </a:defRPr>
            </a:lvl2pPr>
            <a:lvl3pPr lvl="2">
              <a:spcBef>
                <a:spcPts val="0"/>
              </a:spcBef>
              <a:spcAft>
                <a:spcPts val="0"/>
              </a:spcAft>
              <a:buSzPts val="2800"/>
              <a:buNone/>
              <a:defRPr>
                <a:latin typeface="Work Sans"/>
                <a:ea typeface="Work Sans"/>
                <a:cs typeface="Work Sans"/>
                <a:sym typeface="Work Sans"/>
              </a:defRPr>
            </a:lvl3pPr>
            <a:lvl4pPr lvl="3">
              <a:spcBef>
                <a:spcPts val="0"/>
              </a:spcBef>
              <a:spcAft>
                <a:spcPts val="0"/>
              </a:spcAft>
              <a:buSzPts val="2800"/>
              <a:buNone/>
              <a:defRPr>
                <a:latin typeface="Work Sans"/>
                <a:ea typeface="Work Sans"/>
                <a:cs typeface="Work Sans"/>
                <a:sym typeface="Work Sans"/>
              </a:defRPr>
            </a:lvl4pPr>
            <a:lvl5pPr lvl="4">
              <a:spcBef>
                <a:spcPts val="0"/>
              </a:spcBef>
              <a:spcAft>
                <a:spcPts val="0"/>
              </a:spcAft>
              <a:buSzPts val="2800"/>
              <a:buNone/>
              <a:defRPr>
                <a:latin typeface="Work Sans"/>
                <a:ea typeface="Work Sans"/>
                <a:cs typeface="Work Sans"/>
                <a:sym typeface="Work Sans"/>
              </a:defRPr>
            </a:lvl5pPr>
            <a:lvl6pPr lvl="5">
              <a:spcBef>
                <a:spcPts val="0"/>
              </a:spcBef>
              <a:spcAft>
                <a:spcPts val="0"/>
              </a:spcAft>
              <a:buSzPts val="2800"/>
              <a:buNone/>
              <a:defRPr>
                <a:latin typeface="Work Sans"/>
                <a:ea typeface="Work Sans"/>
                <a:cs typeface="Work Sans"/>
                <a:sym typeface="Work Sans"/>
              </a:defRPr>
            </a:lvl6pPr>
            <a:lvl7pPr lvl="6">
              <a:spcBef>
                <a:spcPts val="0"/>
              </a:spcBef>
              <a:spcAft>
                <a:spcPts val="0"/>
              </a:spcAft>
              <a:buSzPts val="2800"/>
              <a:buNone/>
              <a:defRPr>
                <a:latin typeface="Work Sans"/>
                <a:ea typeface="Work Sans"/>
                <a:cs typeface="Work Sans"/>
                <a:sym typeface="Work Sans"/>
              </a:defRPr>
            </a:lvl7pPr>
            <a:lvl8pPr lvl="7">
              <a:spcBef>
                <a:spcPts val="0"/>
              </a:spcBef>
              <a:spcAft>
                <a:spcPts val="0"/>
              </a:spcAft>
              <a:buSzPts val="2800"/>
              <a:buNone/>
              <a:defRPr>
                <a:latin typeface="Work Sans"/>
                <a:ea typeface="Work Sans"/>
                <a:cs typeface="Work Sans"/>
                <a:sym typeface="Work Sans"/>
              </a:defRPr>
            </a:lvl8pPr>
            <a:lvl9pPr lvl="8">
              <a:spcBef>
                <a:spcPts val="0"/>
              </a:spcBef>
              <a:spcAft>
                <a:spcPts val="0"/>
              </a:spcAft>
              <a:buSzPts val="2800"/>
              <a:buNone/>
              <a:defRPr>
                <a:latin typeface="Work Sans"/>
                <a:ea typeface="Work Sans"/>
                <a:cs typeface="Work Sans"/>
                <a:sym typeface="Work Sans"/>
              </a:defRPr>
            </a:lvl9pPr>
          </a:lstStyle>
          <a:p>
            <a:endParaRPr/>
          </a:p>
        </p:txBody>
      </p:sp>
      <p:sp>
        <p:nvSpPr>
          <p:cNvPr id="7957" name="Google Shape;7957;p43"/>
          <p:cNvSpPr/>
          <p:nvPr/>
        </p:nvSpPr>
        <p:spPr>
          <a:xfrm>
            <a:off x="721550" y="632850"/>
            <a:ext cx="556275" cy="3881825"/>
          </a:xfrm>
          <a:custGeom>
            <a:avLst/>
            <a:gdLst/>
            <a:ahLst/>
            <a:cxnLst/>
            <a:rect l="l" t="t" r="r" b="b"/>
            <a:pathLst>
              <a:path w="22251" h="155273" extrusionOk="0">
                <a:moveTo>
                  <a:pt x="22251" y="0"/>
                </a:moveTo>
                <a:lnTo>
                  <a:pt x="0" y="0"/>
                </a:lnTo>
                <a:lnTo>
                  <a:pt x="0" y="155273"/>
                </a:lnTo>
                <a:lnTo>
                  <a:pt x="14914" y="155273"/>
                </a:lnTo>
              </a:path>
            </a:pathLst>
          </a:custGeom>
          <a:noFill/>
          <a:ln w="9525" cap="flat" cmpd="sng">
            <a:solidFill>
              <a:schemeClr val="dk1"/>
            </a:solidFill>
            <a:prstDash val="solid"/>
            <a:round/>
            <a:headEnd type="none" w="med" len="med"/>
            <a:tailEnd type="none" w="med" len="med"/>
          </a:ln>
        </p:spPr>
      </p:sp>
      <p:sp>
        <p:nvSpPr>
          <p:cNvPr id="7958" name="Google Shape;7958;p43"/>
          <p:cNvSpPr/>
          <p:nvPr/>
        </p:nvSpPr>
        <p:spPr>
          <a:xfrm>
            <a:off x="7803925" y="632850"/>
            <a:ext cx="618525" cy="3881825"/>
          </a:xfrm>
          <a:custGeom>
            <a:avLst/>
            <a:gdLst/>
            <a:ahLst/>
            <a:cxnLst/>
            <a:rect l="l" t="t" r="r" b="b"/>
            <a:pathLst>
              <a:path w="24741" h="155273" extrusionOk="0">
                <a:moveTo>
                  <a:pt x="10642" y="0"/>
                </a:moveTo>
                <a:lnTo>
                  <a:pt x="24741" y="0"/>
                </a:lnTo>
                <a:lnTo>
                  <a:pt x="24741" y="155273"/>
                </a:lnTo>
                <a:lnTo>
                  <a:pt x="0" y="155273"/>
                </a:lnTo>
              </a:path>
            </a:pathLst>
          </a:custGeom>
          <a:noFill/>
          <a:ln w="9525" cap="flat" cmpd="sng">
            <a:solidFill>
              <a:schemeClr val="dk1"/>
            </a:solidFill>
            <a:prstDash val="solid"/>
            <a:round/>
            <a:headEnd type="none" w="med" len="med"/>
            <a:tailEnd type="none" w="med" len="med"/>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2">
  <p:cSld name="CUSTOM_34">
    <p:spTree>
      <p:nvGrpSpPr>
        <p:cNvPr id="1" name="Shape 7959"/>
        <p:cNvGrpSpPr/>
        <p:nvPr/>
      </p:nvGrpSpPr>
      <p:grpSpPr>
        <a:xfrm>
          <a:off x="0" y="0"/>
          <a:ext cx="0" cy="0"/>
          <a:chOff x="0" y="0"/>
          <a:chExt cx="0" cy="0"/>
        </a:xfrm>
      </p:grpSpPr>
      <p:sp>
        <p:nvSpPr>
          <p:cNvPr id="7960" name="Google Shape;7960;p44"/>
          <p:cNvSpPr txBox="1">
            <a:spLocks noGrp="1"/>
          </p:cNvSpPr>
          <p:nvPr>
            <p:ph type="title"/>
          </p:nvPr>
        </p:nvSpPr>
        <p:spPr>
          <a:xfrm>
            <a:off x="720000" y="3657600"/>
            <a:ext cx="3737700" cy="989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artel ExtraBold"/>
              <a:buNone/>
              <a:defRPr sz="2800">
                <a:latin typeface="Martel ExtraBold"/>
                <a:ea typeface="Martel ExtraBold"/>
                <a:cs typeface="Martel ExtraBold"/>
                <a:sym typeface="Martel ExtraBold"/>
              </a:defRPr>
            </a:lvl1pPr>
            <a:lvl2pPr lvl="1" rtl="0">
              <a:spcBef>
                <a:spcPts val="0"/>
              </a:spcBef>
              <a:spcAft>
                <a:spcPts val="0"/>
              </a:spcAft>
              <a:buClr>
                <a:schemeClr val="lt1"/>
              </a:buClr>
              <a:buSzPts val="2800"/>
              <a:buNone/>
              <a:defRPr sz="2800">
                <a:solidFill>
                  <a:schemeClr val="lt1"/>
                </a:solidFill>
              </a:defRPr>
            </a:lvl2pPr>
            <a:lvl3pPr lvl="2" rtl="0">
              <a:spcBef>
                <a:spcPts val="0"/>
              </a:spcBef>
              <a:spcAft>
                <a:spcPts val="0"/>
              </a:spcAft>
              <a:buClr>
                <a:schemeClr val="lt1"/>
              </a:buClr>
              <a:buSzPts val="2800"/>
              <a:buNone/>
              <a:defRPr sz="2800">
                <a:solidFill>
                  <a:schemeClr val="lt1"/>
                </a:solidFill>
              </a:defRPr>
            </a:lvl3pPr>
            <a:lvl4pPr lvl="3" rtl="0">
              <a:spcBef>
                <a:spcPts val="0"/>
              </a:spcBef>
              <a:spcAft>
                <a:spcPts val="0"/>
              </a:spcAft>
              <a:buClr>
                <a:schemeClr val="lt1"/>
              </a:buClr>
              <a:buSzPts val="2800"/>
              <a:buNone/>
              <a:defRPr sz="2800">
                <a:solidFill>
                  <a:schemeClr val="lt1"/>
                </a:solidFill>
              </a:defRPr>
            </a:lvl4pPr>
            <a:lvl5pPr lvl="4" rtl="0">
              <a:spcBef>
                <a:spcPts val="0"/>
              </a:spcBef>
              <a:spcAft>
                <a:spcPts val="0"/>
              </a:spcAft>
              <a:buClr>
                <a:schemeClr val="lt1"/>
              </a:buClr>
              <a:buSzPts val="2800"/>
              <a:buNone/>
              <a:defRPr sz="2800">
                <a:solidFill>
                  <a:schemeClr val="lt1"/>
                </a:solidFill>
              </a:defRPr>
            </a:lvl5pPr>
            <a:lvl6pPr lvl="5" rtl="0">
              <a:spcBef>
                <a:spcPts val="0"/>
              </a:spcBef>
              <a:spcAft>
                <a:spcPts val="0"/>
              </a:spcAft>
              <a:buClr>
                <a:schemeClr val="lt1"/>
              </a:buClr>
              <a:buSzPts val="2800"/>
              <a:buNone/>
              <a:defRPr sz="2800">
                <a:solidFill>
                  <a:schemeClr val="lt1"/>
                </a:solidFill>
              </a:defRPr>
            </a:lvl6pPr>
            <a:lvl7pPr lvl="6" rtl="0">
              <a:spcBef>
                <a:spcPts val="0"/>
              </a:spcBef>
              <a:spcAft>
                <a:spcPts val="0"/>
              </a:spcAft>
              <a:buClr>
                <a:schemeClr val="lt1"/>
              </a:buClr>
              <a:buSzPts val="2800"/>
              <a:buNone/>
              <a:defRPr sz="2800">
                <a:solidFill>
                  <a:schemeClr val="lt1"/>
                </a:solidFill>
              </a:defRPr>
            </a:lvl7pPr>
            <a:lvl8pPr lvl="7" rtl="0">
              <a:spcBef>
                <a:spcPts val="0"/>
              </a:spcBef>
              <a:spcAft>
                <a:spcPts val="0"/>
              </a:spcAft>
              <a:buClr>
                <a:schemeClr val="lt1"/>
              </a:buClr>
              <a:buSzPts val="2800"/>
              <a:buNone/>
              <a:defRPr sz="2800">
                <a:solidFill>
                  <a:schemeClr val="lt1"/>
                </a:solidFill>
              </a:defRPr>
            </a:lvl8pPr>
            <a:lvl9pPr lvl="8" rtl="0">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6_1">
    <p:spTree>
      <p:nvGrpSpPr>
        <p:cNvPr id="1" name="Shape 10886"/>
        <p:cNvGrpSpPr/>
        <p:nvPr/>
      </p:nvGrpSpPr>
      <p:grpSpPr>
        <a:xfrm>
          <a:off x="0" y="0"/>
          <a:ext cx="0" cy="0"/>
          <a:chOff x="0" y="0"/>
          <a:chExt cx="0" cy="0"/>
        </a:xfrm>
      </p:grpSpPr>
      <p:sp>
        <p:nvSpPr>
          <p:cNvPr id="10887" name="Google Shape;10887;p60"/>
          <p:cNvSpPr/>
          <p:nvPr/>
        </p:nvSpPr>
        <p:spPr>
          <a:xfrm>
            <a:off x="720000" y="914400"/>
            <a:ext cx="7704025" cy="3598950"/>
          </a:xfrm>
          <a:custGeom>
            <a:avLst/>
            <a:gdLst/>
            <a:ahLst/>
            <a:cxnLst/>
            <a:rect l="l" t="t" r="r" b="b"/>
            <a:pathLst>
              <a:path w="308161" h="143958" extrusionOk="0">
                <a:moveTo>
                  <a:pt x="116742" y="0"/>
                </a:moveTo>
                <a:lnTo>
                  <a:pt x="308161" y="0"/>
                </a:lnTo>
                <a:lnTo>
                  <a:pt x="308161" y="143958"/>
                </a:lnTo>
                <a:lnTo>
                  <a:pt x="0" y="143958"/>
                </a:lnTo>
                <a:lnTo>
                  <a:pt x="0" y="22972"/>
                </a:lnTo>
              </a:path>
            </a:pathLst>
          </a:custGeom>
          <a:noFill/>
          <a:ln w="9525" cap="flat" cmpd="sng">
            <a:solidFill>
              <a:schemeClr val="dk1"/>
            </a:solidFill>
            <a:prstDash val="solid"/>
            <a:round/>
            <a:headEnd type="none" w="med" len="med"/>
            <a:tailEnd type="none" w="med" len="med"/>
          </a:ln>
        </p:spPr>
      </p:sp>
      <p:grpSp>
        <p:nvGrpSpPr>
          <p:cNvPr id="10888" name="Google Shape;10888;p60"/>
          <p:cNvGrpSpPr/>
          <p:nvPr/>
        </p:nvGrpSpPr>
        <p:grpSpPr>
          <a:xfrm rot="1698627">
            <a:off x="-560050" y="2080463"/>
            <a:ext cx="1539291" cy="2694047"/>
            <a:chOff x="4583450" y="341650"/>
            <a:chExt cx="1539450" cy="2694325"/>
          </a:xfrm>
        </p:grpSpPr>
        <p:sp>
          <p:nvSpPr>
            <p:cNvPr id="10889" name="Google Shape;10889;p60"/>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60"/>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60"/>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60"/>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60"/>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60"/>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60"/>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60"/>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60"/>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60"/>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60"/>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60"/>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60"/>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60"/>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60"/>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60"/>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60"/>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60"/>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60"/>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60"/>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60"/>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60"/>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60"/>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60"/>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60"/>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60"/>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60"/>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60"/>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60"/>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60"/>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60"/>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60"/>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60"/>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60"/>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60"/>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60"/>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60"/>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60"/>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60"/>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60"/>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60"/>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60"/>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60"/>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60"/>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60"/>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60"/>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60"/>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60"/>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60"/>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60"/>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60"/>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60"/>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60"/>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60"/>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60"/>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60"/>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60"/>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60"/>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60"/>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60"/>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60"/>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60"/>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60"/>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60"/>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60"/>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60"/>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60"/>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60"/>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60"/>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60"/>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60"/>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60"/>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60"/>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60"/>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60"/>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60"/>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60"/>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60"/>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60"/>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60"/>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9" name="Google Shape;10969;p60"/>
          <p:cNvGrpSpPr/>
          <p:nvPr/>
        </p:nvGrpSpPr>
        <p:grpSpPr>
          <a:xfrm rot="-9508896" flipH="1">
            <a:off x="7798522" y="635328"/>
            <a:ext cx="1722100" cy="2646925"/>
            <a:chOff x="1292750" y="2594800"/>
            <a:chExt cx="1722100" cy="2646925"/>
          </a:xfrm>
        </p:grpSpPr>
        <p:sp>
          <p:nvSpPr>
            <p:cNvPr id="10970" name="Google Shape;10970;p60"/>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60"/>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60"/>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60"/>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60"/>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60"/>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60"/>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60"/>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60"/>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60"/>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60"/>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60"/>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60"/>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60"/>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60"/>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60"/>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60"/>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60"/>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60"/>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60"/>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60"/>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60"/>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60"/>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60"/>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60"/>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60"/>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60"/>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60"/>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60"/>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60"/>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60"/>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60"/>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60"/>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60"/>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60"/>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60"/>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60"/>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60"/>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60"/>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60"/>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60"/>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60"/>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60"/>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60"/>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60"/>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60"/>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60"/>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60"/>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60"/>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60"/>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60"/>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60"/>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60"/>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60"/>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60"/>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60"/>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60"/>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60"/>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60"/>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60"/>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60"/>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60"/>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60"/>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60"/>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60"/>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60"/>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60"/>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60"/>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60"/>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60"/>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60"/>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60"/>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60"/>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60"/>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60"/>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60"/>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60"/>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60"/>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60"/>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60"/>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60"/>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60"/>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60"/>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60"/>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60"/>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60"/>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60"/>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7" name="Google Shape;11057;p60"/>
          <p:cNvGrpSpPr/>
          <p:nvPr/>
        </p:nvGrpSpPr>
        <p:grpSpPr>
          <a:xfrm rot="2847832" flipH="1">
            <a:off x="-194081" y="3829182"/>
            <a:ext cx="1509525" cy="2340030"/>
            <a:chOff x="3112400" y="1318050"/>
            <a:chExt cx="1509425" cy="2339875"/>
          </a:xfrm>
        </p:grpSpPr>
        <p:sp>
          <p:nvSpPr>
            <p:cNvPr id="11058" name="Google Shape;11058;p60"/>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60"/>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60"/>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60"/>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60"/>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60"/>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60"/>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60"/>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60"/>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60"/>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60"/>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60"/>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60"/>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60"/>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2" name="Google Shape;11072;p60"/>
          <p:cNvGrpSpPr/>
          <p:nvPr/>
        </p:nvGrpSpPr>
        <p:grpSpPr>
          <a:xfrm rot="-5719820">
            <a:off x="7372815" y="-627370"/>
            <a:ext cx="1803044" cy="2046675"/>
            <a:chOff x="1360300" y="417100"/>
            <a:chExt cx="1803000" cy="2046625"/>
          </a:xfrm>
        </p:grpSpPr>
        <p:sp>
          <p:nvSpPr>
            <p:cNvPr id="11073" name="Google Shape;11073;p60"/>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60"/>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60"/>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60"/>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60"/>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60"/>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60"/>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60"/>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60"/>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60"/>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60"/>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60"/>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60"/>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60"/>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60"/>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60"/>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60"/>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60"/>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60"/>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60"/>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60"/>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60"/>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60"/>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60"/>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60"/>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60"/>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16_1_1">
    <p:spTree>
      <p:nvGrpSpPr>
        <p:cNvPr id="1" name="Shape 11099"/>
        <p:cNvGrpSpPr/>
        <p:nvPr/>
      </p:nvGrpSpPr>
      <p:grpSpPr>
        <a:xfrm>
          <a:off x="0" y="0"/>
          <a:ext cx="0" cy="0"/>
          <a:chOff x="0" y="0"/>
          <a:chExt cx="0" cy="0"/>
        </a:xfrm>
      </p:grpSpPr>
      <p:sp>
        <p:nvSpPr>
          <p:cNvPr id="11100" name="Google Shape;11100;p61"/>
          <p:cNvSpPr/>
          <p:nvPr/>
        </p:nvSpPr>
        <p:spPr>
          <a:xfrm>
            <a:off x="3943350" y="952500"/>
            <a:ext cx="4480475" cy="3562200"/>
          </a:xfrm>
          <a:custGeom>
            <a:avLst/>
            <a:gdLst/>
            <a:ahLst/>
            <a:cxnLst/>
            <a:rect l="l" t="t" r="r" b="b"/>
            <a:pathLst>
              <a:path w="179219" h="142488" extrusionOk="0">
                <a:moveTo>
                  <a:pt x="0" y="0"/>
                </a:moveTo>
                <a:lnTo>
                  <a:pt x="179219" y="388"/>
                </a:lnTo>
                <a:lnTo>
                  <a:pt x="179219" y="142488"/>
                </a:lnTo>
                <a:lnTo>
                  <a:pt x="9144" y="141732"/>
                </a:lnTo>
              </a:path>
            </a:pathLst>
          </a:custGeom>
          <a:noFill/>
          <a:ln w="9525" cap="flat" cmpd="sng">
            <a:solidFill>
              <a:schemeClr val="dk1"/>
            </a:solidFill>
            <a:prstDash val="solid"/>
            <a:round/>
            <a:headEnd type="none" w="med" len="med"/>
            <a:tailEnd type="none" w="med" len="med"/>
          </a:ln>
        </p:spPr>
      </p:sp>
      <p:grpSp>
        <p:nvGrpSpPr>
          <p:cNvPr id="11101" name="Google Shape;11101;p61"/>
          <p:cNvGrpSpPr/>
          <p:nvPr/>
        </p:nvGrpSpPr>
        <p:grpSpPr>
          <a:xfrm rot="-3656924" flipH="1">
            <a:off x="6895454" y="-819064"/>
            <a:ext cx="1722128" cy="2646969"/>
            <a:chOff x="1292750" y="2594800"/>
            <a:chExt cx="1722100" cy="2646925"/>
          </a:xfrm>
        </p:grpSpPr>
        <p:sp>
          <p:nvSpPr>
            <p:cNvPr id="11102" name="Google Shape;11102;p61"/>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61"/>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61"/>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61"/>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61"/>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61"/>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61"/>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61"/>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61"/>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61"/>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61"/>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61"/>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61"/>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61"/>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61"/>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61"/>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61"/>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61"/>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61"/>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61"/>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61"/>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61"/>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61"/>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61"/>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61"/>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61"/>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61"/>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61"/>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61"/>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61"/>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61"/>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61"/>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61"/>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61"/>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61"/>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61"/>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61"/>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61"/>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61"/>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61"/>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61"/>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61"/>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61"/>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61"/>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61"/>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61"/>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61"/>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61"/>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61"/>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61"/>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61"/>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61"/>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61"/>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61"/>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61"/>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61"/>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61"/>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61"/>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61"/>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61"/>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61"/>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61"/>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61"/>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61"/>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61"/>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61"/>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61"/>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61"/>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61"/>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61"/>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61"/>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61"/>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61"/>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61"/>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61"/>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61"/>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61"/>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61"/>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61"/>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61"/>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61"/>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61"/>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61"/>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61"/>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61"/>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61"/>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61"/>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9" name="Google Shape;11189;p61"/>
          <p:cNvGrpSpPr/>
          <p:nvPr/>
        </p:nvGrpSpPr>
        <p:grpSpPr>
          <a:xfrm rot="-10125719" flipH="1">
            <a:off x="8202947" y="-495290"/>
            <a:ext cx="1509539" cy="2340051"/>
            <a:chOff x="3112400" y="1318050"/>
            <a:chExt cx="1509425" cy="2339875"/>
          </a:xfrm>
        </p:grpSpPr>
        <p:sp>
          <p:nvSpPr>
            <p:cNvPr id="11190" name="Google Shape;11190;p61"/>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61"/>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61"/>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61"/>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61"/>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61"/>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61"/>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61"/>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61"/>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61"/>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61"/>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61"/>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61"/>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61"/>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4" name="Google Shape;11204;p61"/>
          <p:cNvGrpSpPr/>
          <p:nvPr/>
        </p:nvGrpSpPr>
        <p:grpSpPr>
          <a:xfrm rot="-5754027" flipH="1">
            <a:off x="8499704" y="4156923"/>
            <a:ext cx="1802996" cy="2046621"/>
            <a:chOff x="1360300" y="417100"/>
            <a:chExt cx="1803000" cy="2046625"/>
          </a:xfrm>
        </p:grpSpPr>
        <p:sp>
          <p:nvSpPr>
            <p:cNvPr id="11205" name="Google Shape;11205;p61"/>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61"/>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61"/>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61"/>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61"/>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61"/>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61"/>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61"/>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61"/>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61"/>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61"/>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61"/>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61"/>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61"/>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61"/>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61"/>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61"/>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61"/>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61"/>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61"/>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61"/>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61"/>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61"/>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61"/>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61"/>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61"/>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4"/>
        <p:cNvGrpSpPr/>
        <p:nvPr/>
      </p:nvGrpSpPr>
      <p:grpSpPr>
        <a:xfrm>
          <a:off x="0" y="0"/>
          <a:ext cx="0" cy="0"/>
          <a:chOff x="0" y="0"/>
          <a:chExt cx="0" cy="0"/>
        </a:xfrm>
      </p:grpSpPr>
      <p:grpSp>
        <p:nvGrpSpPr>
          <p:cNvPr id="445" name="Google Shape;445;p3"/>
          <p:cNvGrpSpPr/>
          <p:nvPr/>
        </p:nvGrpSpPr>
        <p:grpSpPr>
          <a:xfrm>
            <a:off x="719986" y="1058291"/>
            <a:ext cx="7704013" cy="3455651"/>
            <a:chOff x="720000" y="1409311"/>
            <a:chExt cx="7700163" cy="3132389"/>
          </a:xfrm>
        </p:grpSpPr>
        <p:grpSp>
          <p:nvGrpSpPr>
            <p:cNvPr id="446" name="Google Shape;446;p3"/>
            <p:cNvGrpSpPr/>
            <p:nvPr/>
          </p:nvGrpSpPr>
          <p:grpSpPr>
            <a:xfrm>
              <a:off x="723900" y="1409311"/>
              <a:ext cx="7696263" cy="3131972"/>
              <a:chOff x="155753" y="966925"/>
              <a:chExt cx="4423902" cy="6129103"/>
            </a:xfrm>
          </p:grpSpPr>
          <p:cxnSp>
            <p:nvCxnSpPr>
              <p:cNvPr id="447" name="Google Shape;447;p3"/>
              <p:cNvCxnSpPr/>
              <p:nvPr/>
            </p:nvCxnSpPr>
            <p:spPr>
              <a:xfrm>
                <a:off x="1907000" y="966925"/>
                <a:ext cx="2672400" cy="0"/>
              </a:xfrm>
              <a:prstGeom prst="straightConnector1">
                <a:avLst/>
              </a:prstGeom>
              <a:noFill/>
              <a:ln w="9525" cap="flat" cmpd="sng">
                <a:solidFill>
                  <a:schemeClr val="dk1"/>
                </a:solidFill>
                <a:prstDash val="solid"/>
                <a:round/>
                <a:headEnd type="none" w="med" len="med"/>
                <a:tailEnd type="none" w="med" len="med"/>
              </a:ln>
            </p:spPr>
          </p:cxnSp>
          <p:cxnSp>
            <p:nvCxnSpPr>
              <p:cNvPr id="448" name="Google Shape;448;p3"/>
              <p:cNvCxnSpPr/>
              <p:nvPr/>
            </p:nvCxnSpPr>
            <p:spPr>
              <a:xfrm>
                <a:off x="155753" y="7096028"/>
                <a:ext cx="4423800" cy="0"/>
              </a:xfrm>
              <a:prstGeom prst="straightConnector1">
                <a:avLst/>
              </a:prstGeom>
              <a:noFill/>
              <a:ln w="9525" cap="flat" cmpd="sng">
                <a:solidFill>
                  <a:schemeClr val="dk1"/>
                </a:solidFill>
                <a:prstDash val="solid"/>
                <a:round/>
                <a:headEnd type="none" w="med" len="med"/>
                <a:tailEnd type="none" w="med" len="med"/>
              </a:ln>
            </p:spPr>
          </p:cxnSp>
          <p:cxnSp>
            <p:nvCxnSpPr>
              <p:cNvPr id="449" name="Google Shape;449;p3"/>
              <p:cNvCxnSpPr/>
              <p:nvPr/>
            </p:nvCxnSpPr>
            <p:spPr>
              <a:xfrm>
                <a:off x="4579656" y="973650"/>
                <a:ext cx="0" cy="6108000"/>
              </a:xfrm>
              <a:prstGeom prst="straightConnector1">
                <a:avLst/>
              </a:prstGeom>
              <a:noFill/>
              <a:ln w="9525" cap="flat" cmpd="sng">
                <a:solidFill>
                  <a:schemeClr val="dk1"/>
                </a:solidFill>
                <a:prstDash val="solid"/>
                <a:round/>
                <a:headEnd type="none" w="med" len="med"/>
                <a:tailEnd type="none" w="med" len="med"/>
              </a:ln>
            </p:spPr>
          </p:cxnSp>
        </p:grpSp>
        <p:cxnSp>
          <p:nvCxnSpPr>
            <p:cNvPr id="450" name="Google Shape;450;p3"/>
            <p:cNvCxnSpPr/>
            <p:nvPr/>
          </p:nvCxnSpPr>
          <p:spPr>
            <a:xfrm>
              <a:off x="720000" y="1409700"/>
              <a:ext cx="600" cy="3132000"/>
            </a:xfrm>
            <a:prstGeom prst="straightConnector1">
              <a:avLst/>
            </a:prstGeom>
            <a:noFill/>
            <a:ln w="9525" cap="flat" cmpd="sng">
              <a:solidFill>
                <a:schemeClr val="dk1"/>
              </a:solidFill>
              <a:prstDash val="solid"/>
              <a:round/>
              <a:headEnd type="none" w="med" len="med"/>
              <a:tailEnd type="none" w="med" len="med"/>
            </a:ln>
          </p:spPr>
        </p:cxnSp>
        <p:cxnSp>
          <p:nvCxnSpPr>
            <p:cNvPr id="451" name="Google Shape;451;p3"/>
            <p:cNvCxnSpPr/>
            <p:nvPr/>
          </p:nvCxnSpPr>
          <p:spPr>
            <a:xfrm>
              <a:off x="723900" y="1409700"/>
              <a:ext cx="838200" cy="0"/>
            </a:xfrm>
            <a:prstGeom prst="straightConnector1">
              <a:avLst/>
            </a:prstGeom>
            <a:noFill/>
            <a:ln w="9525" cap="flat" cmpd="sng">
              <a:solidFill>
                <a:schemeClr val="dk1"/>
              </a:solidFill>
              <a:prstDash val="solid"/>
              <a:round/>
              <a:headEnd type="none" w="med" len="med"/>
              <a:tailEnd type="none" w="med" len="med"/>
            </a:ln>
          </p:spPr>
        </p:cxnSp>
      </p:grpSp>
      <p:grpSp>
        <p:nvGrpSpPr>
          <p:cNvPr id="452" name="Google Shape;452;p3"/>
          <p:cNvGrpSpPr/>
          <p:nvPr/>
        </p:nvGrpSpPr>
        <p:grpSpPr>
          <a:xfrm rot="9693741">
            <a:off x="-951246" y="903618"/>
            <a:ext cx="2305407" cy="3543488"/>
            <a:chOff x="1292750" y="2594800"/>
            <a:chExt cx="1722100" cy="2646925"/>
          </a:xfrm>
        </p:grpSpPr>
        <p:sp>
          <p:nvSpPr>
            <p:cNvPr id="453" name="Google Shape;453;p3"/>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3"/>
          <p:cNvGrpSpPr/>
          <p:nvPr/>
        </p:nvGrpSpPr>
        <p:grpSpPr>
          <a:xfrm rot="194251">
            <a:off x="7537260" y="160378"/>
            <a:ext cx="2060764" cy="3606722"/>
            <a:chOff x="4583450" y="341650"/>
            <a:chExt cx="1539450" cy="2694325"/>
          </a:xfrm>
        </p:grpSpPr>
        <p:sp>
          <p:nvSpPr>
            <p:cNvPr id="541" name="Google Shape;541;p3"/>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
          <p:cNvGrpSpPr/>
          <p:nvPr/>
        </p:nvGrpSpPr>
        <p:grpSpPr>
          <a:xfrm rot="8742555">
            <a:off x="-365122" y="-539957"/>
            <a:ext cx="1509445" cy="2339905"/>
            <a:chOff x="3112400" y="1318050"/>
            <a:chExt cx="1509425" cy="2339875"/>
          </a:xfrm>
        </p:grpSpPr>
        <p:sp>
          <p:nvSpPr>
            <p:cNvPr id="622" name="Google Shape;622;p3"/>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 name="Google Shape;636;p3"/>
          <p:cNvSpPr txBox="1">
            <a:spLocks noGrp="1"/>
          </p:cNvSpPr>
          <p:nvPr>
            <p:ph type="title" hasCustomPrompt="1"/>
          </p:nvPr>
        </p:nvSpPr>
        <p:spPr>
          <a:xfrm>
            <a:off x="1855350" y="630000"/>
            <a:ext cx="1922700" cy="1202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8000"/>
              <a:buNone/>
              <a:defRPr sz="8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grpSp>
        <p:nvGrpSpPr>
          <p:cNvPr id="637" name="Google Shape;637;p3"/>
          <p:cNvGrpSpPr/>
          <p:nvPr/>
        </p:nvGrpSpPr>
        <p:grpSpPr>
          <a:xfrm rot="-3844686" flipH="1">
            <a:off x="4330487" y="3062797"/>
            <a:ext cx="2305348" cy="3543396"/>
            <a:chOff x="1292750" y="2594800"/>
            <a:chExt cx="1722100" cy="2646925"/>
          </a:xfrm>
        </p:grpSpPr>
        <p:sp>
          <p:nvSpPr>
            <p:cNvPr id="638" name="Google Shape;638;p3"/>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3"/>
          <p:cNvGrpSpPr/>
          <p:nvPr/>
        </p:nvGrpSpPr>
        <p:grpSpPr>
          <a:xfrm rot="-2700000">
            <a:off x="6114817" y="3809365"/>
            <a:ext cx="2413921" cy="2740095"/>
            <a:chOff x="1360300" y="417100"/>
            <a:chExt cx="1803000" cy="2046625"/>
          </a:xfrm>
        </p:grpSpPr>
        <p:sp>
          <p:nvSpPr>
            <p:cNvPr id="726" name="Google Shape;726;p3"/>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3"/>
          <p:cNvGrpSpPr/>
          <p:nvPr/>
        </p:nvGrpSpPr>
        <p:grpSpPr>
          <a:xfrm rot="-4650388">
            <a:off x="7675174" y="3116622"/>
            <a:ext cx="2585565" cy="2982991"/>
            <a:chOff x="4187325" y="3050125"/>
            <a:chExt cx="1931400" cy="2228275"/>
          </a:xfrm>
        </p:grpSpPr>
        <p:sp>
          <p:nvSpPr>
            <p:cNvPr id="753" name="Google Shape;753;p3"/>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 name="Google Shape;778;p3"/>
          <p:cNvSpPr txBox="1">
            <a:spLocks noGrp="1"/>
          </p:cNvSpPr>
          <p:nvPr>
            <p:ph type="ctrTitle" idx="2"/>
          </p:nvPr>
        </p:nvSpPr>
        <p:spPr>
          <a:xfrm>
            <a:off x="1855350" y="1679850"/>
            <a:ext cx="3234000" cy="125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4000"/>
              <a:buNone/>
              <a:defRPr sz="4000">
                <a:solidFill>
                  <a:schemeClr val="accent6"/>
                </a:solidFill>
              </a:defRPr>
            </a:lvl1pPr>
            <a:lvl2pPr lvl="1" rtl="0">
              <a:spcBef>
                <a:spcPts val="0"/>
              </a:spcBef>
              <a:spcAft>
                <a:spcPts val="0"/>
              </a:spcAft>
              <a:buClr>
                <a:schemeClr val="accent6"/>
              </a:buClr>
              <a:buSzPts val="5200"/>
              <a:buNone/>
              <a:defRPr sz="5200">
                <a:solidFill>
                  <a:schemeClr val="accent6"/>
                </a:solidFill>
              </a:defRPr>
            </a:lvl2pPr>
            <a:lvl3pPr lvl="2" rtl="0">
              <a:spcBef>
                <a:spcPts val="0"/>
              </a:spcBef>
              <a:spcAft>
                <a:spcPts val="0"/>
              </a:spcAft>
              <a:buClr>
                <a:schemeClr val="accent6"/>
              </a:buClr>
              <a:buSzPts val="5200"/>
              <a:buNone/>
              <a:defRPr sz="5200">
                <a:solidFill>
                  <a:schemeClr val="accent6"/>
                </a:solidFill>
              </a:defRPr>
            </a:lvl3pPr>
            <a:lvl4pPr lvl="3" rtl="0">
              <a:spcBef>
                <a:spcPts val="0"/>
              </a:spcBef>
              <a:spcAft>
                <a:spcPts val="0"/>
              </a:spcAft>
              <a:buClr>
                <a:schemeClr val="accent6"/>
              </a:buClr>
              <a:buSzPts val="5200"/>
              <a:buNone/>
              <a:defRPr sz="5200">
                <a:solidFill>
                  <a:schemeClr val="accent6"/>
                </a:solidFill>
              </a:defRPr>
            </a:lvl4pPr>
            <a:lvl5pPr lvl="4" rtl="0">
              <a:spcBef>
                <a:spcPts val="0"/>
              </a:spcBef>
              <a:spcAft>
                <a:spcPts val="0"/>
              </a:spcAft>
              <a:buClr>
                <a:schemeClr val="accent6"/>
              </a:buClr>
              <a:buSzPts val="5200"/>
              <a:buNone/>
              <a:defRPr sz="5200">
                <a:solidFill>
                  <a:schemeClr val="accent6"/>
                </a:solidFill>
              </a:defRPr>
            </a:lvl5pPr>
            <a:lvl6pPr lvl="5" rtl="0">
              <a:spcBef>
                <a:spcPts val="0"/>
              </a:spcBef>
              <a:spcAft>
                <a:spcPts val="0"/>
              </a:spcAft>
              <a:buClr>
                <a:schemeClr val="accent6"/>
              </a:buClr>
              <a:buSzPts val="5200"/>
              <a:buNone/>
              <a:defRPr sz="5200">
                <a:solidFill>
                  <a:schemeClr val="accent6"/>
                </a:solidFill>
              </a:defRPr>
            </a:lvl6pPr>
            <a:lvl7pPr lvl="6" rtl="0">
              <a:spcBef>
                <a:spcPts val="0"/>
              </a:spcBef>
              <a:spcAft>
                <a:spcPts val="0"/>
              </a:spcAft>
              <a:buClr>
                <a:schemeClr val="accent6"/>
              </a:buClr>
              <a:buSzPts val="5200"/>
              <a:buNone/>
              <a:defRPr sz="5200">
                <a:solidFill>
                  <a:schemeClr val="accent6"/>
                </a:solidFill>
              </a:defRPr>
            </a:lvl7pPr>
            <a:lvl8pPr lvl="7" rtl="0">
              <a:spcBef>
                <a:spcPts val="0"/>
              </a:spcBef>
              <a:spcAft>
                <a:spcPts val="0"/>
              </a:spcAft>
              <a:buClr>
                <a:schemeClr val="accent6"/>
              </a:buClr>
              <a:buSzPts val="5200"/>
              <a:buNone/>
              <a:defRPr sz="5200">
                <a:solidFill>
                  <a:schemeClr val="accent6"/>
                </a:solidFill>
              </a:defRPr>
            </a:lvl8pPr>
            <a:lvl9pPr lvl="8" rtl="0">
              <a:spcBef>
                <a:spcPts val="0"/>
              </a:spcBef>
              <a:spcAft>
                <a:spcPts val="0"/>
              </a:spcAft>
              <a:buClr>
                <a:schemeClr val="accent6"/>
              </a:buClr>
              <a:buSzPts val="5200"/>
              <a:buNone/>
              <a:defRPr sz="5200">
                <a:solidFill>
                  <a:schemeClr val="accent6"/>
                </a:solidFill>
              </a:defRPr>
            </a:lvl9pPr>
          </a:lstStyle>
          <a:p>
            <a:endParaRPr/>
          </a:p>
        </p:txBody>
      </p:sp>
      <p:sp>
        <p:nvSpPr>
          <p:cNvPr id="779" name="Google Shape;779;p3"/>
          <p:cNvSpPr txBox="1">
            <a:spLocks noGrp="1"/>
          </p:cNvSpPr>
          <p:nvPr>
            <p:ph type="subTitle" idx="1"/>
          </p:nvPr>
        </p:nvSpPr>
        <p:spPr>
          <a:xfrm>
            <a:off x="1855350" y="2933475"/>
            <a:ext cx="3234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800"/>
              <a:buNone/>
              <a:defRPr>
                <a:solidFill>
                  <a:schemeClr val="accent3"/>
                </a:solidFill>
              </a:defRPr>
            </a:lvl1pPr>
            <a:lvl2pPr lvl="1" algn="ctr" rtl="0">
              <a:lnSpc>
                <a:spcPct val="100000"/>
              </a:lnSpc>
              <a:spcBef>
                <a:spcPts val="0"/>
              </a:spcBef>
              <a:spcAft>
                <a:spcPts val="0"/>
              </a:spcAft>
              <a:buClr>
                <a:schemeClr val="accent3"/>
              </a:buClr>
              <a:buSzPts val="2800"/>
              <a:buNone/>
              <a:defRPr sz="2800">
                <a:solidFill>
                  <a:schemeClr val="accent3"/>
                </a:solidFill>
              </a:defRPr>
            </a:lvl2pPr>
            <a:lvl3pPr lvl="2" algn="ctr" rtl="0">
              <a:lnSpc>
                <a:spcPct val="100000"/>
              </a:lnSpc>
              <a:spcBef>
                <a:spcPts val="0"/>
              </a:spcBef>
              <a:spcAft>
                <a:spcPts val="0"/>
              </a:spcAft>
              <a:buClr>
                <a:schemeClr val="accent3"/>
              </a:buClr>
              <a:buSzPts val="2800"/>
              <a:buNone/>
              <a:defRPr sz="2800">
                <a:solidFill>
                  <a:schemeClr val="accent3"/>
                </a:solidFill>
              </a:defRPr>
            </a:lvl3pPr>
            <a:lvl4pPr lvl="3" algn="ctr" rtl="0">
              <a:lnSpc>
                <a:spcPct val="100000"/>
              </a:lnSpc>
              <a:spcBef>
                <a:spcPts val="0"/>
              </a:spcBef>
              <a:spcAft>
                <a:spcPts val="0"/>
              </a:spcAft>
              <a:buClr>
                <a:schemeClr val="accent3"/>
              </a:buClr>
              <a:buSzPts val="2800"/>
              <a:buNone/>
              <a:defRPr sz="2800">
                <a:solidFill>
                  <a:schemeClr val="accent3"/>
                </a:solidFill>
              </a:defRPr>
            </a:lvl4pPr>
            <a:lvl5pPr lvl="4" algn="ctr" rtl="0">
              <a:lnSpc>
                <a:spcPct val="100000"/>
              </a:lnSpc>
              <a:spcBef>
                <a:spcPts val="0"/>
              </a:spcBef>
              <a:spcAft>
                <a:spcPts val="0"/>
              </a:spcAft>
              <a:buClr>
                <a:schemeClr val="accent3"/>
              </a:buClr>
              <a:buSzPts val="2800"/>
              <a:buNone/>
              <a:defRPr sz="2800">
                <a:solidFill>
                  <a:schemeClr val="accent3"/>
                </a:solidFill>
              </a:defRPr>
            </a:lvl5pPr>
            <a:lvl6pPr lvl="5" algn="ctr" rtl="0">
              <a:lnSpc>
                <a:spcPct val="100000"/>
              </a:lnSpc>
              <a:spcBef>
                <a:spcPts val="0"/>
              </a:spcBef>
              <a:spcAft>
                <a:spcPts val="0"/>
              </a:spcAft>
              <a:buClr>
                <a:schemeClr val="accent3"/>
              </a:buClr>
              <a:buSzPts val="2800"/>
              <a:buNone/>
              <a:defRPr sz="2800">
                <a:solidFill>
                  <a:schemeClr val="accent3"/>
                </a:solidFill>
              </a:defRPr>
            </a:lvl6pPr>
            <a:lvl7pPr lvl="6" algn="ctr" rtl="0">
              <a:lnSpc>
                <a:spcPct val="100000"/>
              </a:lnSpc>
              <a:spcBef>
                <a:spcPts val="0"/>
              </a:spcBef>
              <a:spcAft>
                <a:spcPts val="0"/>
              </a:spcAft>
              <a:buClr>
                <a:schemeClr val="accent3"/>
              </a:buClr>
              <a:buSzPts val="2800"/>
              <a:buNone/>
              <a:defRPr sz="2800">
                <a:solidFill>
                  <a:schemeClr val="accent3"/>
                </a:solidFill>
              </a:defRPr>
            </a:lvl7pPr>
            <a:lvl8pPr lvl="7" algn="ctr" rtl="0">
              <a:lnSpc>
                <a:spcPct val="100000"/>
              </a:lnSpc>
              <a:spcBef>
                <a:spcPts val="0"/>
              </a:spcBef>
              <a:spcAft>
                <a:spcPts val="0"/>
              </a:spcAft>
              <a:buClr>
                <a:schemeClr val="accent3"/>
              </a:buClr>
              <a:buSzPts val="2800"/>
              <a:buNone/>
              <a:defRPr sz="2800">
                <a:solidFill>
                  <a:schemeClr val="accent3"/>
                </a:solidFill>
              </a:defRPr>
            </a:lvl8pPr>
            <a:lvl9pPr lvl="8" algn="ctr" rtl="0">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80"/>
        <p:cNvGrpSpPr/>
        <p:nvPr/>
      </p:nvGrpSpPr>
      <p:grpSpPr>
        <a:xfrm>
          <a:off x="0" y="0"/>
          <a:ext cx="0" cy="0"/>
          <a:chOff x="0" y="0"/>
          <a:chExt cx="0" cy="0"/>
        </a:xfrm>
      </p:grpSpPr>
      <p:sp>
        <p:nvSpPr>
          <p:cNvPr id="781" name="Google Shape;781;p4"/>
          <p:cNvSpPr/>
          <p:nvPr/>
        </p:nvSpPr>
        <p:spPr>
          <a:xfrm>
            <a:off x="6143625" y="962025"/>
            <a:ext cx="2295525" cy="3552825"/>
          </a:xfrm>
          <a:custGeom>
            <a:avLst/>
            <a:gdLst/>
            <a:ahLst/>
            <a:cxnLst/>
            <a:rect l="l" t="t" r="r" b="b"/>
            <a:pathLst>
              <a:path w="91821" h="142113" extrusionOk="0">
                <a:moveTo>
                  <a:pt x="0" y="0"/>
                </a:moveTo>
                <a:lnTo>
                  <a:pt x="91208" y="7"/>
                </a:lnTo>
                <a:lnTo>
                  <a:pt x="91208" y="142107"/>
                </a:lnTo>
                <a:lnTo>
                  <a:pt x="91821" y="142113"/>
                </a:lnTo>
              </a:path>
            </a:pathLst>
          </a:custGeom>
          <a:noFill/>
          <a:ln w="9525" cap="flat" cmpd="sng">
            <a:solidFill>
              <a:schemeClr val="dk1"/>
            </a:solidFill>
            <a:prstDash val="solid"/>
            <a:round/>
            <a:headEnd type="none" w="med" len="med"/>
            <a:tailEnd type="none" w="med" len="med"/>
          </a:ln>
        </p:spPr>
      </p:sp>
      <p:sp>
        <p:nvSpPr>
          <p:cNvPr id="782" name="Google Shape;782;p4"/>
          <p:cNvSpPr txBox="1">
            <a:spLocks noGrp="1"/>
          </p:cNvSpPr>
          <p:nvPr>
            <p:ph type="title"/>
          </p:nvPr>
        </p:nvSpPr>
        <p:spPr>
          <a:xfrm>
            <a:off x="720000" y="630000"/>
            <a:ext cx="5185500" cy="95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grpSp>
        <p:nvGrpSpPr>
          <p:cNvPr id="783" name="Google Shape;783;p4"/>
          <p:cNvGrpSpPr/>
          <p:nvPr/>
        </p:nvGrpSpPr>
        <p:grpSpPr>
          <a:xfrm rot="-2922086" flipH="1">
            <a:off x="6821982" y="-749382"/>
            <a:ext cx="1722145" cy="2646993"/>
            <a:chOff x="1292750" y="2594800"/>
            <a:chExt cx="1722100" cy="2646925"/>
          </a:xfrm>
        </p:grpSpPr>
        <p:sp>
          <p:nvSpPr>
            <p:cNvPr id="784" name="Google Shape;784;p4"/>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
          <p:cNvGrpSpPr/>
          <p:nvPr/>
        </p:nvGrpSpPr>
        <p:grpSpPr>
          <a:xfrm rot="-9518278" flipH="1">
            <a:off x="8345352" y="-495243"/>
            <a:ext cx="1509591" cy="2340133"/>
            <a:chOff x="3112400" y="1318050"/>
            <a:chExt cx="1509425" cy="2339875"/>
          </a:xfrm>
        </p:grpSpPr>
        <p:sp>
          <p:nvSpPr>
            <p:cNvPr id="872" name="Google Shape;872;p4"/>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4"/>
          <p:cNvGrpSpPr/>
          <p:nvPr/>
        </p:nvGrpSpPr>
        <p:grpSpPr>
          <a:xfrm rot="-5754027" flipH="1">
            <a:off x="8198454" y="4004523"/>
            <a:ext cx="1802996" cy="2046621"/>
            <a:chOff x="1360300" y="417100"/>
            <a:chExt cx="1803000" cy="2046625"/>
          </a:xfrm>
        </p:grpSpPr>
        <p:sp>
          <p:nvSpPr>
            <p:cNvPr id="887" name="Google Shape;887;p4"/>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 name="Google Shape;913;p4"/>
          <p:cNvSpPr txBox="1">
            <a:spLocks noGrp="1"/>
          </p:cNvSpPr>
          <p:nvPr>
            <p:ph type="subTitle" idx="1"/>
          </p:nvPr>
        </p:nvSpPr>
        <p:spPr>
          <a:xfrm>
            <a:off x="711650" y="1352550"/>
            <a:ext cx="7277700" cy="316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a:lvl2pPr>
            <a:lvl3pPr lvl="2" rtl="0">
              <a:lnSpc>
                <a:spcPct val="100000"/>
              </a:lnSpc>
              <a:spcBef>
                <a:spcPts val="0"/>
              </a:spcBef>
              <a:spcAft>
                <a:spcPts val="0"/>
              </a:spcAft>
              <a:buNone/>
              <a:defRPr sz="1100"/>
            </a:lvl3pPr>
            <a:lvl4pPr lvl="3" rtl="0">
              <a:lnSpc>
                <a:spcPct val="100000"/>
              </a:lnSpc>
              <a:spcBef>
                <a:spcPts val="0"/>
              </a:spcBef>
              <a:spcAft>
                <a:spcPts val="0"/>
              </a:spcAft>
              <a:buNone/>
              <a:defRPr sz="1100"/>
            </a:lvl4pPr>
            <a:lvl5pPr lvl="4" rtl="0">
              <a:lnSpc>
                <a:spcPct val="100000"/>
              </a:lnSpc>
              <a:spcBef>
                <a:spcPts val="0"/>
              </a:spcBef>
              <a:spcAft>
                <a:spcPts val="0"/>
              </a:spcAft>
              <a:buNone/>
              <a:defRPr sz="1100"/>
            </a:lvl5pPr>
            <a:lvl6pPr lvl="5" rtl="0">
              <a:lnSpc>
                <a:spcPct val="100000"/>
              </a:lnSpc>
              <a:spcBef>
                <a:spcPts val="0"/>
              </a:spcBef>
              <a:spcAft>
                <a:spcPts val="0"/>
              </a:spcAft>
              <a:buNone/>
              <a:defRPr sz="1100"/>
            </a:lvl6pPr>
            <a:lvl7pPr lvl="6" rtl="0">
              <a:lnSpc>
                <a:spcPct val="100000"/>
              </a:lnSpc>
              <a:spcBef>
                <a:spcPts val="0"/>
              </a:spcBef>
              <a:spcAft>
                <a:spcPts val="0"/>
              </a:spcAft>
              <a:buNone/>
              <a:defRPr sz="1100"/>
            </a:lvl7pPr>
            <a:lvl8pPr lvl="7" rtl="0">
              <a:lnSpc>
                <a:spcPct val="100000"/>
              </a:lnSpc>
              <a:spcBef>
                <a:spcPts val="0"/>
              </a:spcBef>
              <a:spcAft>
                <a:spcPts val="0"/>
              </a:spcAft>
              <a:buNone/>
              <a:defRPr sz="1100"/>
            </a:lvl8pPr>
            <a:lvl9pPr lvl="8" rtl="0">
              <a:lnSpc>
                <a:spcPct val="100000"/>
              </a:lnSpc>
              <a:spcBef>
                <a:spcPts val="0"/>
              </a:spcBef>
              <a:spcAft>
                <a:spcPts val="0"/>
              </a:spcAft>
              <a:buNone/>
              <a:defRPr sz="1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2"/>
        <p:cNvGrpSpPr/>
        <p:nvPr/>
      </p:nvGrpSpPr>
      <p:grpSpPr>
        <a:xfrm>
          <a:off x="0" y="0"/>
          <a:ext cx="0" cy="0"/>
          <a:chOff x="0" y="0"/>
          <a:chExt cx="0" cy="0"/>
        </a:xfrm>
      </p:grpSpPr>
      <p:sp>
        <p:nvSpPr>
          <p:cNvPr id="1133" name="Google Shape;1133;p6"/>
          <p:cNvSpPr txBox="1">
            <a:spLocks noGrp="1"/>
          </p:cNvSpPr>
          <p:nvPr>
            <p:ph type="title"/>
          </p:nvPr>
        </p:nvSpPr>
        <p:spPr>
          <a:xfrm>
            <a:off x="2723250" y="630000"/>
            <a:ext cx="3697500" cy="54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grpSp>
        <p:nvGrpSpPr>
          <p:cNvPr id="1134" name="Google Shape;1134;p6"/>
          <p:cNvGrpSpPr/>
          <p:nvPr/>
        </p:nvGrpSpPr>
        <p:grpSpPr>
          <a:xfrm rot="-9882944" flipH="1">
            <a:off x="8030250" y="-1159879"/>
            <a:ext cx="1722047" cy="2646843"/>
            <a:chOff x="1292750" y="2594800"/>
            <a:chExt cx="1722100" cy="2646925"/>
          </a:xfrm>
        </p:grpSpPr>
        <p:sp>
          <p:nvSpPr>
            <p:cNvPr id="1135" name="Google Shape;1135;p6"/>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6"/>
          <p:cNvGrpSpPr/>
          <p:nvPr/>
        </p:nvGrpSpPr>
        <p:grpSpPr>
          <a:xfrm rot="-4786875">
            <a:off x="7219245" y="-1294622"/>
            <a:ext cx="1802931" cy="2046547"/>
            <a:chOff x="1360300" y="417100"/>
            <a:chExt cx="1803000" cy="2046625"/>
          </a:xfrm>
        </p:grpSpPr>
        <p:sp>
          <p:nvSpPr>
            <p:cNvPr id="1223" name="Google Shape;1223;p6"/>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6"/>
          <p:cNvGrpSpPr/>
          <p:nvPr/>
        </p:nvGrpSpPr>
        <p:grpSpPr>
          <a:xfrm rot="9882944">
            <a:off x="-608297" y="-1159879"/>
            <a:ext cx="1722047" cy="2646843"/>
            <a:chOff x="1292750" y="2594800"/>
            <a:chExt cx="1722100" cy="2646925"/>
          </a:xfrm>
        </p:grpSpPr>
        <p:sp>
          <p:nvSpPr>
            <p:cNvPr id="1250" name="Google Shape;1250;p6"/>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6"/>
          <p:cNvGrpSpPr/>
          <p:nvPr/>
        </p:nvGrpSpPr>
        <p:grpSpPr>
          <a:xfrm rot="4786875" flipH="1">
            <a:off x="121823" y="-1294622"/>
            <a:ext cx="1802931" cy="2046547"/>
            <a:chOff x="1360300" y="417100"/>
            <a:chExt cx="1803000" cy="2046625"/>
          </a:xfrm>
        </p:grpSpPr>
        <p:sp>
          <p:nvSpPr>
            <p:cNvPr id="1338" name="Google Shape;1338;p6"/>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4" name="Google Shape;1364;p6"/>
          <p:cNvCxnSpPr>
            <a:stCxn id="1133" idx="3"/>
          </p:cNvCxnSpPr>
          <p:nvPr/>
        </p:nvCxnSpPr>
        <p:spPr>
          <a:xfrm rot="10800000" flipH="1">
            <a:off x="6420750" y="903000"/>
            <a:ext cx="2780400" cy="300"/>
          </a:xfrm>
          <a:prstGeom prst="straightConnector1">
            <a:avLst/>
          </a:prstGeom>
          <a:noFill/>
          <a:ln w="9525" cap="flat" cmpd="sng">
            <a:solidFill>
              <a:schemeClr val="dk1"/>
            </a:solidFill>
            <a:prstDash val="solid"/>
            <a:round/>
            <a:headEnd type="none" w="med" len="med"/>
            <a:tailEnd type="none" w="med" len="med"/>
          </a:ln>
        </p:spPr>
      </p:cxnSp>
      <p:cxnSp>
        <p:nvCxnSpPr>
          <p:cNvPr id="1365" name="Google Shape;1365;p6"/>
          <p:cNvCxnSpPr/>
          <p:nvPr/>
        </p:nvCxnSpPr>
        <p:spPr>
          <a:xfrm rot="10800000" flipH="1">
            <a:off x="-12" y="903000"/>
            <a:ext cx="2780400" cy="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6"/>
        <p:cNvGrpSpPr/>
        <p:nvPr/>
      </p:nvGrpSpPr>
      <p:grpSpPr>
        <a:xfrm>
          <a:off x="0" y="0"/>
          <a:ext cx="0" cy="0"/>
          <a:chOff x="0" y="0"/>
          <a:chExt cx="0" cy="0"/>
        </a:xfrm>
      </p:grpSpPr>
      <p:sp>
        <p:nvSpPr>
          <p:cNvPr id="1367" name="Google Shape;1367;p7"/>
          <p:cNvSpPr/>
          <p:nvPr/>
        </p:nvSpPr>
        <p:spPr>
          <a:xfrm>
            <a:off x="720000" y="630000"/>
            <a:ext cx="7704000" cy="388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7"/>
          <p:cNvGrpSpPr/>
          <p:nvPr/>
        </p:nvGrpSpPr>
        <p:grpSpPr>
          <a:xfrm rot="-3696460" flipH="1">
            <a:off x="6943237" y="971384"/>
            <a:ext cx="1931373" cy="2228244"/>
            <a:chOff x="4187325" y="3050125"/>
            <a:chExt cx="1931400" cy="2228275"/>
          </a:xfrm>
        </p:grpSpPr>
        <p:sp>
          <p:nvSpPr>
            <p:cNvPr id="1369" name="Google Shape;1369;p7"/>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4" name="Google Shape;1394;p7"/>
          <p:cNvSpPr txBox="1">
            <a:spLocks noGrp="1"/>
          </p:cNvSpPr>
          <p:nvPr>
            <p:ph type="title"/>
          </p:nvPr>
        </p:nvSpPr>
        <p:spPr>
          <a:xfrm>
            <a:off x="1720525" y="1278725"/>
            <a:ext cx="2199300" cy="106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95" name="Google Shape;1395;p7"/>
          <p:cNvSpPr txBox="1">
            <a:spLocks noGrp="1"/>
          </p:cNvSpPr>
          <p:nvPr>
            <p:ph type="subTitle" idx="1"/>
          </p:nvPr>
        </p:nvSpPr>
        <p:spPr>
          <a:xfrm>
            <a:off x="1712175" y="2425725"/>
            <a:ext cx="2918700" cy="142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1396" name="Google Shape;1396;p7"/>
          <p:cNvGrpSpPr/>
          <p:nvPr/>
        </p:nvGrpSpPr>
        <p:grpSpPr>
          <a:xfrm rot="-3066291">
            <a:off x="5900648" y="4113020"/>
            <a:ext cx="1803008" cy="2046635"/>
            <a:chOff x="1360300" y="417100"/>
            <a:chExt cx="1803000" cy="2046625"/>
          </a:xfrm>
        </p:grpSpPr>
        <p:sp>
          <p:nvSpPr>
            <p:cNvPr id="1397" name="Google Shape;1397;p7"/>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3" name="Google Shape;1423;p7"/>
          <p:cNvGrpSpPr/>
          <p:nvPr/>
        </p:nvGrpSpPr>
        <p:grpSpPr>
          <a:xfrm rot="-5604329">
            <a:off x="6927606" y="1965928"/>
            <a:ext cx="1509373" cy="2339795"/>
            <a:chOff x="3112400" y="1318050"/>
            <a:chExt cx="1509425" cy="2339875"/>
          </a:xfrm>
        </p:grpSpPr>
        <p:sp>
          <p:nvSpPr>
            <p:cNvPr id="1424" name="Google Shape;1424;p7"/>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7"/>
          <p:cNvGrpSpPr/>
          <p:nvPr/>
        </p:nvGrpSpPr>
        <p:grpSpPr>
          <a:xfrm rot="-5400000" flipH="1">
            <a:off x="6239499" y="-905785"/>
            <a:ext cx="1722100" cy="2646925"/>
            <a:chOff x="1292750" y="2594800"/>
            <a:chExt cx="1722100" cy="2646925"/>
          </a:xfrm>
        </p:grpSpPr>
        <p:sp>
          <p:nvSpPr>
            <p:cNvPr id="1439" name="Google Shape;1439;p7"/>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7"/>
          <p:cNvGrpSpPr/>
          <p:nvPr/>
        </p:nvGrpSpPr>
        <p:grpSpPr>
          <a:xfrm rot="-1176986" flipH="1">
            <a:off x="8373462" y="2099402"/>
            <a:ext cx="1539350" cy="2694150"/>
            <a:chOff x="4583450" y="341650"/>
            <a:chExt cx="1539450" cy="2694325"/>
          </a:xfrm>
        </p:grpSpPr>
        <p:sp>
          <p:nvSpPr>
            <p:cNvPr id="1527" name="Google Shape;1527;p7"/>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7"/>
          <p:cNvGrpSpPr/>
          <p:nvPr/>
        </p:nvGrpSpPr>
        <p:grpSpPr>
          <a:xfrm rot="-3437332">
            <a:off x="7256015" y="3097671"/>
            <a:ext cx="1931387" cy="2228260"/>
            <a:chOff x="4187325" y="3050125"/>
            <a:chExt cx="1931400" cy="2228275"/>
          </a:xfrm>
        </p:grpSpPr>
        <p:sp>
          <p:nvSpPr>
            <p:cNvPr id="1608" name="Google Shape;1608;p7"/>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7"/>
          <p:cNvGrpSpPr/>
          <p:nvPr/>
        </p:nvGrpSpPr>
        <p:grpSpPr>
          <a:xfrm rot="-5400000">
            <a:off x="7522495" y="-260815"/>
            <a:ext cx="1803000" cy="2046625"/>
            <a:chOff x="1360300" y="417100"/>
            <a:chExt cx="1803000" cy="2046625"/>
          </a:xfrm>
        </p:grpSpPr>
        <p:sp>
          <p:nvSpPr>
            <p:cNvPr id="1634" name="Google Shape;1634;p7"/>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03"/>
        <p:cNvGrpSpPr/>
        <p:nvPr/>
      </p:nvGrpSpPr>
      <p:grpSpPr>
        <a:xfrm>
          <a:off x="0" y="0"/>
          <a:ext cx="0" cy="0"/>
          <a:chOff x="0" y="0"/>
          <a:chExt cx="0" cy="0"/>
        </a:xfrm>
      </p:grpSpPr>
      <p:sp>
        <p:nvSpPr>
          <p:cNvPr id="2504" name="Google Shape;2504;p9"/>
          <p:cNvSpPr txBox="1">
            <a:spLocks noGrp="1"/>
          </p:cNvSpPr>
          <p:nvPr>
            <p:ph type="title"/>
          </p:nvPr>
        </p:nvSpPr>
        <p:spPr>
          <a:xfrm>
            <a:off x="720000" y="630000"/>
            <a:ext cx="2106600" cy="99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505" name="Google Shape;2505;p9"/>
          <p:cNvSpPr txBox="1">
            <a:spLocks noGrp="1"/>
          </p:cNvSpPr>
          <p:nvPr>
            <p:ph type="subTitle" idx="1"/>
          </p:nvPr>
        </p:nvSpPr>
        <p:spPr>
          <a:xfrm>
            <a:off x="711650" y="1700775"/>
            <a:ext cx="2825400" cy="159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32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1">
  <p:cSld name="CUSTOM">
    <p:spTree>
      <p:nvGrpSpPr>
        <p:cNvPr id="1" name="Shape 3325"/>
        <p:cNvGrpSpPr/>
        <p:nvPr/>
      </p:nvGrpSpPr>
      <p:grpSpPr>
        <a:xfrm>
          <a:off x="0" y="0"/>
          <a:ext cx="0" cy="0"/>
          <a:chOff x="0" y="0"/>
          <a:chExt cx="0" cy="0"/>
        </a:xfrm>
      </p:grpSpPr>
      <p:cxnSp>
        <p:nvCxnSpPr>
          <p:cNvPr id="3326" name="Google Shape;3326;p13"/>
          <p:cNvCxnSpPr/>
          <p:nvPr/>
        </p:nvCxnSpPr>
        <p:spPr>
          <a:xfrm rot="10800000">
            <a:off x="4572000" y="952650"/>
            <a:ext cx="4927200" cy="0"/>
          </a:xfrm>
          <a:prstGeom prst="straightConnector1">
            <a:avLst/>
          </a:prstGeom>
          <a:noFill/>
          <a:ln w="9525" cap="flat" cmpd="sng">
            <a:solidFill>
              <a:schemeClr val="dk1"/>
            </a:solidFill>
            <a:prstDash val="solid"/>
            <a:round/>
            <a:headEnd type="none" w="med" len="med"/>
            <a:tailEnd type="none" w="med" len="med"/>
          </a:ln>
        </p:spPr>
      </p:cxnSp>
      <p:grpSp>
        <p:nvGrpSpPr>
          <p:cNvPr id="3327" name="Google Shape;3327;p13"/>
          <p:cNvGrpSpPr/>
          <p:nvPr/>
        </p:nvGrpSpPr>
        <p:grpSpPr>
          <a:xfrm rot="-7733709" flipH="1">
            <a:off x="6764323" y="-1136911"/>
            <a:ext cx="1803008" cy="2046635"/>
            <a:chOff x="1360300" y="417100"/>
            <a:chExt cx="1803000" cy="2046625"/>
          </a:xfrm>
        </p:grpSpPr>
        <p:sp>
          <p:nvSpPr>
            <p:cNvPr id="3328" name="Google Shape;3328;p13"/>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13"/>
          <p:cNvGrpSpPr/>
          <p:nvPr/>
        </p:nvGrpSpPr>
        <p:grpSpPr>
          <a:xfrm rot="-7362668" flipH="1">
            <a:off x="8119690" y="-303187"/>
            <a:ext cx="1931387" cy="2228260"/>
            <a:chOff x="4187325" y="3050125"/>
            <a:chExt cx="1931400" cy="2228275"/>
          </a:xfrm>
        </p:grpSpPr>
        <p:sp>
          <p:nvSpPr>
            <p:cNvPr id="3355" name="Google Shape;3355;p13"/>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0" name="Google Shape;3380;p13"/>
          <p:cNvSpPr txBox="1">
            <a:spLocks noGrp="1"/>
          </p:cNvSpPr>
          <p:nvPr>
            <p:ph type="title"/>
          </p:nvPr>
        </p:nvSpPr>
        <p:spPr>
          <a:xfrm>
            <a:off x="720000" y="630000"/>
            <a:ext cx="3697500" cy="54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381" name="Google Shape;3381;p13"/>
          <p:cNvSpPr txBox="1">
            <a:spLocks noGrp="1"/>
          </p:cNvSpPr>
          <p:nvPr>
            <p:ph type="subTitle" idx="1"/>
          </p:nvPr>
        </p:nvSpPr>
        <p:spPr>
          <a:xfrm>
            <a:off x="3352375" y="1960025"/>
            <a:ext cx="18777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82" name="Google Shape;3382;p13"/>
          <p:cNvSpPr txBox="1">
            <a:spLocks noGrp="1"/>
          </p:cNvSpPr>
          <p:nvPr>
            <p:ph type="subTitle" idx="2"/>
          </p:nvPr>
        </p:nvSpPr>
        <p:spPr>
          <a:xfrm>
            <a:off x="711650" y="1960025"/>
            <a:ext cx="14658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83" name="Google Shape;3383;p13"/>
          <p:cNvSpPr txBox="1">
            <a:spLocks noGrp="1"/>
          </p:cNvSpPr>
          <p:nvPr>
            <p:ph type="title" idx="3" hasCustomPrompt="1"/>
          </p:nvPr>
        </p:nvSpPr>
        <p:spPr>
          <a:xfrm>
            <a:off x="711650" y="1484626"/>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84" name="Google Shape;3384;p13"/>
          <p:cNvSpPr txBox="1">
            <a:spLocks noGrp="1"/>
          </p:cNvSpPr>
          <p:nvPr>
            <p:ph type="title" idx="4" hasCustomPrompt="1"/>
          </p:nvPr>
        </p:nvSpPr>
        <p:spPr>
          <a:xfrm>
            <a:off x="3352375" y="1484626"/>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85" name="Google Shape;3385;p13"/>
          <p:cNvSpPr txBox="1">
            <a:spLocks noGrp="1"/>
          </p:cNvSpPr>
          <p:nvPr>
            <p:ph type="subTitle" idx="5"/>
          </p:nvPr>
        </p:nvSpPr>
        <p:spPr>
          <a:xfrm>
            <a:off x="5993100" y="1960025"/>
            <a:ext cx="18777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86" name="Google Shape;3386;p13"/>
          <p:cNvSpPr txBox="1">
            <a:spLocks noGrp="1"/>
          </p:cNvSpPr>
          <p:nvPr>
            <p:ph type="title" idx="6" hasCustomPrompt="1"/>
          </p:nvPr>
        </p:nvSpPr>
        <p:spPr>
          <a:xfrm>
            <a:off x="5993100" y="1484626"/>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87" name="Google Shape;3387;p13"/>
          <p:cNvSpPr txBox="1">
            <a:spLocks noGrp="1"/>
          </p:cNvSpPr>
          <p:nvPr>
            <p:ph type="subTitle" idx="7"/>
          </p:nvPr>
        </p:nvSpPr>
        <p:spPr>
          <a:xfrm>
            <a:off x="3352375" y="2425725"/>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3388" name="Google Shape;3388;p13"/>
          <p:cNvSpPr txBox="1">
            <a:spLocks noGrp="1"/>
          </p:cNvSpPr>
          <p:nvPr>
            <p:ph type="subTitle" idx="8"/>
          </p:nvPr>
        </p:nvSpPr>
        <p:spPr>
          <a:xfrm>
            <a:off x="711650" y="2425725"/>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3389" name="Google Shape;3389;p13"/>
          <p:cNvSpPr txBox="1">
            <a:spLocks noGrp="1"/>
          </p:cNvSpPr>
          <p:nvPr>
            <p:ph type="subTitle" idx="9"/>
          </p:nvPr>
        </p:nvSpPr>
        <p:spPr>
          <a:xfrm>
            <a:off x="5993100" y="2425725"/>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3390" name="Google Shape;3390;p13"/>
          <p:cNvSpPr txBox="1">
            <a:spLocks noGrp="1"/>
          </p:cNvSpPr>
          <p:nvPr>
            <p:ph type="subTitle" idx="13"/>
          </p:nvPr>
        </p:nvSpPr>
        <p:spPr>
          <a:xfrm>
            <a:off x="3352375" y="3583700"/>
            <a:ext cx="14658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91" name="Google Shape;3391;p13"/>
          <p:cNvSpPr txBox="1">
            <a:spLocks noGrp="1"/>
          </p:cNvSpPr>
          <p:nvPr>
            <p:ph type="subTitle" idx="14"/>
          </p:nvPr>
        </p:nvSpPr>
        <p:spPr>
          <a:xfrm>
            <a:off x="711650" y="3583700"/>
            <a:ext cx="14658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92" name="Google Shape;3392;p13"/>
          <p:cNvSpPr txBox="1">
            <a:spLocks noGrp="1"/>
          </p:cNvSpPr>
          <p:nvPr>
            <p:ph type="title" idx="15" hasCustomPrompt="1"/>
          </p:nvPr>
        </p:nvSpPr>
        <p:spPr>
          <a:xfrm>
            <a:off x="711650" y="3108301"/>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93" name="Google Shape;3393;p13"/>
          <p:cNvSpPr txBox="1">
            <a:spLocks noGrp="1"/>
          </p:cNvSpPr>
          <p:nvPr>
            <p:ph type="title" idx="16" hasCustomPrompt="1"/>
          </p:nvPr>
        </p:nvSpPr>
        <p:spPr>
          <a:xfrm>
            <a:off x="3352375" y="3108301"/>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94" name="Google Shape;3394;p13"/>
          <p:cNvSpPr txBox="1">
            <a:spLocks noGrp="1"/>
          </p:cNvSpPr>
          <p:nvPr>
            <p:ph type="subTitle" idx="17"/>
          </p:nvPr>
        </p:nvSpPr>
        <p:spPr>
          <a:xfrm>
            <a:off x="5993100" y="3583700"/>
            <a:ext cx="14658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95" name="Google Shape;3395;p13"/>
          <p:cNvSpPr txBox="1">
            <a:spLocks noGrp="1"/>
          </p:cNvSpPr>
          <p:nvPr>
            <p:ph type="title" idx="18" hasCustomPrompt="1"/>
          </p:nvPr>
        </p:nvSpPr>
        <p:spPr>
          <a:xfrm>
            <a:off x="5993100" y="3108301"/>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96" name="Google Shape;3396;p13"/>
          <p:cNvSpPr txBox="1">
            <a:spLocks noGrp="1"/>
          </p:cNvSpPr>
          <p:nvPr>
            <p:ph type="subTitle" idx="19"/>
          </p:nvPr>
        </p:nvSpPr>
        <p:spPr>
          <a:xfrm>
            <a:off x="3352375" y="4049400"/>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3397" name="Google Shape;3397;p13"/>
          <p:cNvSpPr txBox="1">
            <a:spLocks noGrp="1"/>
          </p:cNvSpPr>
          <p:nvPr>
            <p:ph type="subTitle" idx="20"/>
          </p:nvPr>
        </p:nvSpPr>
        <p:spPr>
          <a:xfrm>
            <a:off x="711650" y="4049400"/>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3398" name="Google Shape;3398;p13"/>
          <p:cNvSpPr txBox="1">
            <a:spLocks noGrp="1"/>
          </p:cNvSpPr>
          <p:nvPr>
            <p:ph type="subTitle" idx="21"/>
          </p:nvPr>
        </p:nvSpPr>
        <p:spPr>
          <a:xfrm>
            <a:off x="5993100" y="4049400"/>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22">
    <p:spTree>
      <p:nvGrpSpPr>
        <p:cNvPr id="1" name="Shape 3467"/>
        <p:cNvGrpSpPr/>
        <p:nvPr/>
      </p:nvGrpSpPr>
      <p:grpSpPr>
        <a:xfrm>
          <a:off x="0" y="0"/>
          <a:ext cx="0" cy="0"/>
          <a:chOff x="0" y="0"/>
          <a:chExt cx="0" cy="0"/>
        </a:xfrm>
      </p:grpSpPr>
      <p:sp>
        <p:nvSpPr>
          <p:cNvPr id="3468" name="Google Shape;3468;p15"/>
          <p:cNvSpPr/>
          <p:nvPr/>
        </p:nvSpPr>
        <p:spPr>
          <a:xfrm flipH="1">
            <a:off x="719051" y="630000"/>
            <a:ext cx="7704000" cy="388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9" name="Google Shape;3469;p15"/>
          <p:cNvGrpSpPr/>
          <p:nvPr/>
        </p:nvGrpSpPr>
        <p:grpSpPr>
          <a:xfrm rot="7103540" flipH="1">
            <a:off x="-264959" y="1936846"/>
            <a:ext cx="1931373" cy="2228244"/>
            <a:chOff x="4187325" y="3050125"/>
            <a:chExt cx="1931400" cy="2228275"/>
          </a:xfrm>
        </p:grpSpPr>
        <p:sp>
          <p:nvSpPr>
            <p:cNvPr id="3470" name="Google Shape;3470;p15"/>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5"/>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5"/>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5"/>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5"/>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5"/>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5"/>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5"/>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5"/>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5"/>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5"/>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5"/>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5"/>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5"/>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5"/>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5"/>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5"/>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5"/>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5"/>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5"/>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5"/>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5"/>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5"/>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5"/>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5"/>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5" name="Google Shape;3495;p15"/>
          <p:cNvSpPr txBox="1">
            <a:spLocks noGrp="1"/>
          </p:cNvSpPr>
          <p:nvPr>
            <p:ph type="title"/>
          </p:nvPr>
        </p:nvSpPr>
        <p:spPr>
          <a:xfrm flipH="1">
            <a:off x="3108475" y="1278725"/>
            <a:ext cx="2918700" cy="1069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3496" name="Google Shape;3496;p15"/>
          <p:cNvSpPr txBox="1">
            <a:spLocks noGrp="1"/>
          </p:cNvSpPr>
          <p:nvPr>
            <p:ph type="subTitle" idx="1"/>
          </p:nvPr>
        </p:nvSpPr>
        <p:spPr>
          <a:xfrm flipH="1">
            <a:off x="3116825" y="2425725"/>
            <a:ext cx="2918700" cy="142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grpSp>
        <p:nvGrpSpPr>
          <p:cNvPr id="3497" name="Google Shape;3497;p15"/>
          <p:cNvGrpSpPr/>
          <p:nvPr/>
        </p:nvGrpSpPr>
        <p:grpSpPr>
          <a:xfrm rot="7733709">
            <a:off x="753594" y="-1023181"/>
            <a:ext cx="1803008" cy="2046635"/>
            <a:chOff x="1360300" y="417100"/>
            <a:chExt cx="1803000" cy="2046625"/>
          </a:xfrm>
        </p:grpSpPr>
        <p:sp>
          <p:nvSpPr>
            <p:cNvPr id="3498" name="Google Shape;3498;p15"/>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5"/>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5"/>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5"/>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5"/>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5"/>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5"/>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5"/>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5"/>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5"/>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5"/>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5"/>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5"/>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5"/>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5"/>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5"/>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5"/>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5"/>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5"/>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5"/>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5"/>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5"/>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5"/>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5"/>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5"/>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5"/>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4" name="Google Shape;3524;p15"/>
          <p:cNvGrpSpPr/>
          <p:nvPr/>
        </p:nvGrpSpPr>
        <p:grpSpPr>
          <a:xfrm rot="5195671">
            <a:off x="172671" y="830751"/>
            <a:ext cx="1509373" cy="2339795"/>
            <a:chOff x="3112400" y="1318050"/>
            <a:chExt cx="1509425" cy="2339875"/>
          </a:xfrm>
        </p:grpSpPr>
        <p:sp>
          <p:nvSpPr>
            <p:cNvPr id="3525" name="Google Shape;3525;p15"/>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5"/>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5"/>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5"/>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5"/>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5"/>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5"/>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5"/>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5"/>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5"/>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5"/>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5"/>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5"/>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5"/>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9" name="Google Shape;3539;p15"/>
          <p:cNvGrpSpPr/>
          <p:nvPr/>
        </p:nvGrpSpPr>
        <p:grpSpPr>
          <a:xfrm rot="5400000" flipH="1">
            <a:off x="648052" y="3395334"/>
            <a:ext cx="1722100" cy="2646925"/>
            <a:chOff x="1292750" y="2594800"/>
            <a:chExt cx="1722100" cy="2646925"/>
          </a:xfrm>
        </p:grpSpPr>
        <p:sp>
          <p:nvSpPr>
            <p:cNvPr id="3540" name="Google Shape;3540;p15"/>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5"/>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5"/>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5"/>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5"/>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5"/>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5"/>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5"/>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5"/>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5"/>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5"/>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5"/>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5"/>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5"/>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5"/>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5"/>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5"/>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5"/>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5"/>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5"/>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5"/>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5"/>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5"/>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5"/>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5"/>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5"/>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5"/>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5"/>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5"/>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5"/>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5"/>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5"/>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5"/>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5"/>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5"/>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5"/>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5"/>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5"/>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5"/>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5"/>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5"/>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5"/>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5"/>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5"/>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5"/>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5"/>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5"/>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5"/>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5"/>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5"/>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5"/>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5"/>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5"/>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5"/>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5"/>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5"/>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5"/>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5"/>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5"/>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5"/>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5"/>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5"/>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5"/>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5"/>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5"/>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5"/>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5"/>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5"/>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5"/>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5"/>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5"/>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5"/>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5"/>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5"/>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5"/>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5"/>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5"/>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5"/>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5"/>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5"/>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5"/>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5"/>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5"/>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5"/>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5"/>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5"/>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5"/>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15"/>
          <p:cNvGrpSpPr/>
          <p:nvPr/>
        </p:nvGrpSpPr>
        <p:grpSpPr>
          <a:xfrm rot="7362668">
            <a:off x="-577751" y="-189457"/>
            <a:ext cx="1931387" cy="2228260"/>
            <a:chOff x="4187325" y="3050125"/>
            <a:chExt cx="1931400" cy="2228275"/>
          </a:xfrm>
        </p:grpSpPr>
        <p:sp>
          <p:nvSpPr>
            <p:cNvPr id="3628" name="Google Shape;3628;p15"/>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5"/>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5"/>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5"/>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5"/>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5"/>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5"/>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5"/>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5"/>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5"/>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5"/>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5"/>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5"/>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5"/>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5"/>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5"/>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5"/>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5"/>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5"/>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5"/>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5"/>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5"/>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5"/>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5"/>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5"/>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15"/>
          <p:cNvGrpSpPr/>
          <p:nvPr/>
        </p:nvGrpSpPr>
        <p:grpSpPr>
          <a:xfrm rot="5400000">
            <a:off x="-715845" y="3350664"/>
            <a:ext cx="1803000" cy="2046625"/>
            <a:chOff x="1360300" y="417100"/>
            <a:chExt cx="1803000" cy="2046625"/>
          </a:xfrm>
        </p:grpSpPr>
        <p:sp>
          <p:nvSpPr>
            <p:cNvPr id="3654" name="Google Shape;3654;p15"/>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5"/>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5"/>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5"/>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5"/>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5"/>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5"/>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5"/>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5"/>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5"/>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5"/>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5"/>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5"/>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5"/>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5"/>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5"/>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5"/>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5"/>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5"/>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5"/>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5"/>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5"/>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5"/>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5"/>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5"/>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5"/>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15"/>
          <p:cNvGrpSpPr/>
          <p:nvPr/>
        </p:nvGrpSpPr>
        <p:grpSpPr>
          <a:xfrm rot="-3696460" flipH="1">
            <a:off x="7476637" y="971384"/>
            <a:ext cx="1931373" cy="2228244"/>
            <a:chOff x="4187325" y="3050125"/>
            <a:chExt cx="1931400" cy="2228275"/>
          </a:xfrm>
        </p:grpSpPr>
        <p:sp>
          <p:nvSpPr>
            <p:cNvPr id="3681" name="Google Shape;3681;p15"/>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5"/>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5"/>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5"/>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5"/>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5"/>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5"/>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5"/>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5"/>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5"/>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5"/>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5"/>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5"/>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5"/>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5"/>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5"/>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5"/>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5"/>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5"/>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5"/>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5"/>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5"/>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5"/>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5"/>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5"/>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15"/>
          <p:cNvGrpSpPr/>
          <p:nvPr/>
        </p:nvGrpSpPr>
        <p:grpSpPr>
          <a:xfrm rot="-3066291">
            <a:off x="6586448" y="4113020"/>
            <a:ext cx="1803008" cy="2046635"/>
            <a:chOff x="1360300" y="417100"/>
            <a:chExt cx="1803000" cy="2046625"/>
          </a:xfrm>
        </p:grpSpPr>
        <p:sp>
          <p:nvSpPr>
            <p:cNvPr id="3707" name="Google Shape;3707;p15"/>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5"/>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5"/>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5"/>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5"/>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5"/>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5"/>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5"/>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5"/>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5"/>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5"/>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5"/>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5"/>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5"/>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5"/>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5"/>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5"/>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5"/>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5"/>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5"/>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5"/>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5"/>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5"/>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5"/>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5"/>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5"/>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3" name="Google Shape;3733;p15"/>
          <p:cNvGrpSpPr/>
          <p:nvPr/>
        </p:nvGrpSpPr>
        <p:grpSpPr>
          <a:xfrm rot="-5604329">
            <a:off x="7461006" y="1965928"/>
            <a:ext cx="1509373" cy="2339795"/>
            <a:chOff x="3112400" y="1318050"/>
            <a:chExt cx="1509425" cy="2339875"/>
          </a:xfrm>
        </p:grpSpPr>
        <p:sp>
          <p:nvSpPr>
            <p:cNvPr id="3734" name="Google Shape;3734;p15"/>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5"/>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5"/>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5"/>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5"/>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5"/>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5"/>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5"/>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5"/>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5"/>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5"/>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5"/>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5"/>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5"/>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8" name="Google Shape;3748;p15"/>
          <p:cNvGrpSpPr/>
          <p:nvPr/>
        </p:nvGrpSpPr>
        <p:grpSpPr>
          <a:xfrm rot="-5400000" flipH="1">
            <a:off x="6772899" y="-905785"/>
            <a:ext cx="1722100" cy="2646925"/>
            <a:chOff x="1292750" y="2594800"/>
            <a:chExt cx="1722100" cy="2646925"/>
          </a:xfrm>
        </p:grpSpPr>
        <p:sp>
          <p:nvSpPr>
            <p:cNvPr id="3749" name="Google Shape;3749;p15"/>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5"/>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5"/>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5"/>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5"/>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5"/>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5"/>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5"/>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5"/>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5"/>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5"/>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5"/>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5"/>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5"/>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5"/>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5"/>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5"/>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5"/>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5"/>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5"/>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5"/>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5"/>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5"/>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5"/>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5"/>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5"/>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5"/>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5"/>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5"/>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5"/>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5"/>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5"/>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5"/>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5"/>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5"/>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5"/>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5"/>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5"/>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5"/>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5"/>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5"/>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5"/>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5"/>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5"/>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5"/>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5"/>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5"/>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5"/>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5"/>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5"/>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5"/>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5"/>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5"/>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5"/>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5"/>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5"/>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5"/>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5"/>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5"/>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5"/>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5"/>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5"/>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5"/>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5"/>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5"/>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5"/>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5"/>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5"/>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5"/>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5"/>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5"/>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5"/>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5"/>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5"/>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5"/>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5"/>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5"/>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5"/>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5"/>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5"/>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5"/>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5"/>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5"/>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5"/>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5"/>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5"/>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5"/>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15"/>
          <p:cNvGrpSpPr/>
          <p:nvPr/>
        </p:nvGrpSpPr>
        <p:grpSpPr>
          <a:xfrm rot="-3437332">
            <a:off x="7789415" y="3097671"/>
            <a:ext cx="1931387" cy="2228260"/>
            <a:chOff x="4187325" y="3050125"/>
            <a:chExt cx="1931400" cy="2228275"/>
          </a:xfrm>
        </p:grpSpPr>
        <p:sp>
          <p:nvSpPr>
            <p:cNvPr id="3837" name="Google Shape;3837;p15"/>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5"/>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5"/>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5"/>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5"/>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5"/>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5"/>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5"/>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5"/>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5"/>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5"/>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5"/>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5"/>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5"/>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5"/>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5"/>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5"/>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5"/>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5"/>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5"/>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5"/>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5"/>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5"/>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5"/>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5"/>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15"/>
          <p:cNvGrpSpPr/>
          <p:nvPr/>
        </p:nvGrpSpPr>
        <p:grpSpPr>
          <a:xfrm rot="-5400000">
            <a:off x="8055895" y="-260815"/>
            <a:ext cx="1803000" cy="2046625"/>
            <a:chOff x="1360300" y="417100"/>
            <a:chExt cx="1803000" cy="2046625"/>
          </a:xfrm>
        </p:grpSpPr>
        <p:sp>
          <p:nvSpPr>
            <p:cNvPr id="3863" name="Google Shape;3863;p15"/>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5"/>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5"/>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5"/>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5"/>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5"/>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5"/>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5"/>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5"/>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5"/>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5"/>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5"/>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5"/>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5"/>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5"/>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5"/>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5"/>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5"/>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5"/>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5"/>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5"/>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5"/>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5"/>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5"/>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5"/>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5"/>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pos="454">
          <p15:clr>
            <a:srgbClr val="FA7B17"/>
          </p15:clr>
        </p15:guide>
        <p15:guide id="2" pos="5306">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30000"/>
            <a:ext cx="7704000" cy="546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305283"/>
            <a:ext cx="7704000" cy="3208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Work Sans"/>
              <a:buChar char="●"/>
              <a:defRPr sz="1800">
                <a:solidFill>
                  <a:schemeClr val="accent3"/>
                </a:solidFill>
                <a:latin typeface="Work Sans"/>
                <a:ea typeface="Work Sans"/>
                <a:cs typeface="Work Sans"/>
                <a:sym typeface="Work Sans"/>
              </a:defRPr>
            </a:lvl1pPr>
            <a:lvl2pPr marL="914400" lvl="1"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2pPr>
            <a:lvl3pPr marL="1371600" lvl="2"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3pPr>
            <a:lvl4pPr marL="1828800" lvl="3"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4pPr>
            <a:lvl5pPr marL="2286000" lvl="4"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5pPr>
            <a:lvl6pPr marL="2743200" lvl="5"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6pPr>
            <a:lvl7pPr marL="3200400" lvl="6"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7pPr>
            <a:lvl8pPr marL="3657600" lvl="7"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8pPr>
            <a:lvl9pPr marL="4114800" lvl="8" indent="-317500">
              <a:lnSpc>
                <a:spcPct val="115000"/>
              </a:lnSpc>
              <a:spcBef>
                <a:spcPts val="1600"/>
              </a:spcBef>
              <a:spcAft>
                <a:spcPts val="1600"/>
              </a:spcAft>
              <a:buClr>
                <a:schemeClr val="accent3"/>
              </a:buClr>
              <a:buSzPts val="1400"/>
              <a:buFont typeface="Work Sans"/>
              <a:buChar char="■"/>
              <a:defRPr>
                <a:solidFill>
                  <a:schemeClr val="accent3"/>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59" r:id="rId8"/>
    <p:sldLayoutId id="2147483661" r:id="rId9"/>
    <p:sldLayoutId id="2147483663" r:id="rId10"/>
    <p:sldLayoutId id="2147483665" r:id="rId11"/>
    <p:sldLayoutId id="2147483675" r:id="rId12"/>
    <p:sldLayoutId id="2147483680" r:id="rId13"/>
    <p:sldLayoutId id="2147483689" r:id="rId14"/>
    <p:sldLayoutId id="2147483690" r:id="rId15"/>
    <p:sldLayoutId id="2147483706" r:id="rId16"/>
    <p:sldLayoutId id="214748370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8.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notesSlide" Target="../notesSlides/notesSlide7.xml"/><Relationship Id="rId16" Type="http://schemas.openxmlformats.org/officeDocument/2006/relationships/image" Target="../media/image27.jpeg"/><Relationship Id="rId1" Type="http://schemas.openxmlformats.org/officeDocument/2006/relationships/slideLayout" Target="../slideLayouts/slideLayout11.xml"/><Relationship Id="rId6" Type="http://schemas.openxmlformats.org/officeDocument/2006/relationships/image" Target="../media/image22.svg"/><Relationship Id="rId11" Type="http://schemas.microsoft.com/office/2007/relationships/hdphoto" Target="../media/hdphoto1.wdp"/><Relationship Id="rId5" Type="http://schemas.openxmlformats.org/officeDocument/2006/relationships/image" Target="../media/image19.png"/><Relationship Id="rId15" Type="http://schemas.openxmlformats.org/officeDocument/2006/relationships/image" Target="../media/image26.png"/><Relationship Id="rId10" Type="http://schemas.openxmlformats.org/officeDocument/2006/relationships/image" Target="../media/image23.png"/><Relationship Id="rId4" Type="http://schemas.openxmlformats.org/officeDocument/2006/relationships/image" Target="../media/image20.svg"/><Relationship Id="rId9" Type="http://schemas.openxmlformats.org/officeDocument/2006/relationships/image" Target="../media/image22.jpeg"/><Relationship Id="rId1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56.sv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38"/>
        <p:cNvGrpSpPr/>
        <p:nvPr/>
      </p:nvGrpSpPr>
      <p:grpSpPr>
        <a:xfrm>
          <a:off x="0" y="0"/>
          <a:ext cx="0" cy="0"/>
          <a:chOff x="0" y="0"/>
          <a:chExt cx="0" cy="0"/>
        </a:xfrm>
      </p:grpSpPr>
      <p:sp>
        <p:nvSpPr>
          <p:cNvPr id="11239" name="Google Shape;11239;p64"/>
          <p:cNvSpPr txBox="1">
            <a:spLocks noGrp="1"/>
          </p:cNvSpPr>
          <p:nvPr>
            <p:ph type="ctrTitle"/>
          </p:nvPr>
        </p:nvSpPr>
        <p:spPr>
          <a:xfrm>
            <a:off x="2578396" y="2241891"/>
            <a:ext cx="4253055" cy="850854"/>
          </a:xfrm>
          <a:prstGeom prst="rect">
            <a:avLst/>
          </a:prstGeom>
          <a:ln>
            <a:noFill/>
          </a:ln>
        </p:spPr>
        <p:txBody>
          <a:bodyPr spcFirstLastPara="1" wrap="square" lIns="91425" tIns="91425" rIns="91425" bIns="91425" anchor="t" anchorCtr="0">
            <a:noAutofit/>
          </a:bodyPr>
          <a:lstStyle/>
          <a:p>
            <a:r>
              <a:rPr lang="en-US" sz="4000" b="1" spc="1527" dirty="0">
                <a:solidFill>
                  <a:srgbClr val="78A831"/>
                </a:solidFill>
                <a:latin typeface="Gotham Bold"/>
              </a:rPr>
              <a:t>ECO</a:t>
            </a:r>
            <a:r>
              <a:rPr lang="en-US" sz="4000" b="1" spc="1527" dirty="0">
                <a:solidFill>
                  <a:srgbClr val="92C730"/>
                </a:solidFill>
                <a:latin typeface="Gotham Bold"/>
              </a:rPr>
              <a:t>SCAN</a:t>
            </a:r>
            <a:endParaRPr sz="4000" dirty="0"/>
          </a:p>
        </p:txBody>
      </p:sp>
      <p:sp>
        <p:nvSpPr>
          <p:cNvPr id="5" name="TextBox 12"/>
          <p:cNvSpPr txBox="1"/>
          <p:nvPr/>
        </p:nvSpPr>
        <p:spPr>
          <a:xfrm>
            <a:off x="1466214" y="2663332"/>
            <a:ext cx="6022906" cy="525785"/>
          </a:xfrm>
          <a:prstGeom prst="rect">
            <a:avLst/>
          </a:prstGeom>
        </p:spPr>
        <p:txBody>
          <a:bodyPr wrap="square" lIns="0" tIns="0" rIns="0" bIns="0" rtlCol="0" anchor="t">
            <a:spAutoFit/>
          </a:bodyPr>
          <a:lstStyle/>
          <a:p>
            <a:pPr algn="ctr">
              <a:lnSpc>
                <a:spcPts val="4062"/>
              </a:lnSpc>
              <a:spcBef>
                <a:spcPct val="0"/>
              </a:spcBef>
            </a:pPr>
            <a:r>
              <a:rPr lang="en-US" sz="1200" spc="162" dirty="0">
                <a:solidFill>
                  <a:srgbClr val="191919"/>
                </a:solidFill>
                <a:latin typeface="Gotham"/>
              </a:rPr>
              <a:t>Plant Disease Detection System</a:t>
            </a:r>
          </a:p>
        </p:txBody>
      </p:sp>
      <p:sp>
        <p:nvSpPr>
          <p:cNvPr id="6" name="Freeform 14"/>
          <p:cNvSpPr/>
          <p:nvPr/>
        </p:nvSpPr>
        <p:spPr>
          <a:xfrm>
            <a:off x="1466214" y="1902008"/>
            <a:ext cx="1112182" cy="1190737"/>
          </a:xfrm>
          <a:custGeom>
            <a:avLst/>
            <a:gdLst/>
            <a:ahLst/>
            <a:cxnLst/>
            <a:rect l="l" t="t" r="r" b="b"/>
            <a:pathLst>
              <a:path w="3337165" h="3529293">
                <a:moveTo>
                  <a:pt x="0" y="0"/>
                </a:moveTo>
                <a:lnTo>
                  <a:pt x="3337165" y="0"/>
                </a:lnTo>
                <a:lnTo>
                  <a:pt x="3337165" y="3529293"/>
                </a:lnTo>
                <a:lnTo>
                  <a:pt x="0" y="352929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I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8F7DB39C-43DD-64EA-D634-89019EDF7621}"/>
              </a:ext>
            </a:extLst>
          </p:cNvPr>
          <p:cNvSpPr>
            <a:spLocks noGrp="1"/>
          </p:cNvSpPr>
          <p:nvPr>
            <p:ph type="title"/>
          </p:nvPr>
        </p:nvSpPr>
        <p:spPr/>
        <p:txBody>
          <a:bodyPr/>
          <a:lstStyle/>
          <a:p>
            <a:r>
              <a:rPr lang="en-IN" sz="1800" dirty="0"/>
              <a:t>PERSONAS </a:t>
            </a:r>
          </a:p>
        </p:txBody>
      </p:sp>
      <p:pic>
        <p:nvPicPr>
          <p:cNvPr id="5" name="Picture 4" descr="Green patterned leaves">
            <a:extLst>
              <a:ext uri="{FF2B5EF4-FFF2-40B4-BE49-F238E27FC236}">
                <a16:creationId xmlns="" xmlns:a16="http://schemas.microsoft.com/office/drawing/2014/main" id="{2CD04946-62F4-15FA-2F99-CF9E83E75940}"/>
              </a:ext>
            </a:extLst>
          </p:cNvPr>
          <p:cNvPicPr>
            <a:picLocks noChangeAspect="1"/>
          </p:cNvPicPr>
          <p:nvPr/>
        </p:nvPicPr>
        <p:blipFill rotWithShape="1">
          <a:blip r:embed="rId2"/>
          <a:srcRect t="21997" b="21997"/>
          <a:stretch/>
        </p:blipFill>
        <p:spPr>
          <a:xfrm>
            <a:off x="794004" y="1504954"/>
            <a:ext cx="7815072" cy="2921597"/>
          </a:xfrm>
          <a:prstGeom prst="rect">
            <a:avLst/>
          </a:prstGeom>
          <a:noFill/>
        </p:spPr>
      </p:pic>
    </p:spTree>
    <p:extLst>
      <p:ext uri="{BB962C8B-B14F-4D97-AF65-F5344CB8AC3E}">
        <p14:creationId xmlns:p14="http://schemas.microsoft.com/office/powerpoint/2010/main" val="9163016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86" y="647517"/>
            <a:ext cx="2703000" cy="951000"/>
          </a:xfrm>
        </p:spPr>
        <p:txBody>
          <a:bodyPr/>
          <a:lstStyle/>
          <a:p>
            <a:r>
              <a:rPr lang="en-IN" dirty="0"/>
              <a:t>PERSONAS</a:t>
            </a:r>
          </a:p>
        </p:txBody>
      </p:sp>
      <p:sp>
        <p:nvSpPr>
          <p:cNvPr id="3" name="Subtitle 2"/>
          <p:cNvSpPr>
            <a:spLocks noGrp="1"/>
          </p:cNvSpPr>
          <p:nvPr>
            <p:ph type="subTitle" idx="1"/>
          </p:nvPr>
        </p:nvSpPr>
        <p:spPr>
          <a:xfrm>
            <a:off x="199586" y="1740294"/>
            <a:ext cx="6179878" cy="3681984"/>
          </a:xfrm>
        </p:spPr>
        <p:txBody>
          <a:bodyPr/>
          <a:lstStyle/>
          <a:p>
            <a:pPr algn="just"/>
            <a:r>
              <a:rPr lang="en-US" sz="1200" b="1" dirty="0"/>
              <a:t>Ava,</a:t>
            </a:r>
            <a:r>
              <a:rPr lang="en-US" sz="1200" dirty="0"/>
              <a:t> the progressive farmer is deep-rooted in the rhythm of the seasons, guiding her farm through cycles of growth and harvest. Yet, she's no stranger to the harsh realities of plant disease and its impact on yield and sustainability. Faced with the complexities of organic farming, she's seeking innovative solutions to protect her crops without resorting to chemical interventions.</a:t>
            </a:r>
          </a:p>
          <a:p>
            <a:pPr algn="just"/>
            <a:endParaRPr lang="en-US" sz="1000" dirty="0"/>
          </a:p>
          <a:p>
            <a:pPr algn="just"/>
            <a:r>
              <a:rPr lang="en-US" sz="1200" b="1" dirty="0"/>
              <a:t>Interests</a:t>
            </a:r>
            <a:r>
              <a:rPr lang="en-US" sz="1200" dirty="0"/>
              <a:t> </a:t>
            </a:r>
          </a:p>
          <a:p>
            <a:pPr algn="just">
              <a:buFont typeface="Arial" panose="020B0604020202020204" pitchFamily="34" charset="0"/>
              <a:buChar char="•"/>
            </a:pPr>
            <a:r>
              <a:rPr lang="en-US" sz="1200" dirty="0"/>
              <a:t>Aside from her passion for sustainable farming, Ava is interested in the latest agricultural technologies that can help optimize organic farming practices. </a:t>
            </a:r>
          </a:p>
          <a:p>
            <a:pPr algn="just"/>
            <a:endParaRPr lang="en-US" sz="1000" dirty="0"/>
          </a:p>
          <a:p>
            <a:pPr algn="just"/>
            <a:r>
              <a:rPr lang="en-US" sz="1200" b="1" dirty="0"/>
              <a:t>Frustration</a:t>
            </a:r>
            <a:r>
              <a:rPr lang="en-US" sz="1200" dirty="0"/>
              <a:t> </a:t>
            </a:r>
          </a:p>
          <a:p>
            <a:pPr algn="just">
              <a:buFont typeface="Arial" panose="020B0604020202020204" pitchFamily="34" charset="0"/>
              <a:buChar char="•"/>
            </a:pPr>
            <a:r>
              <a:rPr lang="en-US" sz="1200" dirty="0"/>
              <a:t>The unpredictability of plant diseases and the limited effectiveness of conventional organic methods in rapid detection and management are her main obstacles.</a:t>
            </a:r>
          </a:p>
          <a:p>
            <a:pPr algn="just"/>
            <a:endParaRPr lang="en-US" sz="1000" dirty="0"/>
          </a:p>
          <a:p>
            <a:pPr algn="just"/>
            <a:r>
              <a:rPr lang="en-US" sz="1200" b="1" dirty="0"/>
              <a:t>Goals</a:t>
            </a:r>
          </a:p>
          <a:p>
            <a:pPr algn="just">
              <a:buFont typeface="Arial" panose="020B0604020202020204" pitchFamily="34" charset="0"/>
              <a:buChar char="•"/>
            </a:pPr>
            <a:r>
              <a:rPr lang="en-US" sz="1200" dirty="0"/>
              <a:t>Ava is determined to integrate cutting-edge technology into her farming practices to boost productivity while adhering to organic principles.</a:t>
            </a:r>
          </a:p>
          <a:p>
            <a:pPr algn="just"/>
            <a:endParaRPr lang="en-US" dirty="0"/>
          </a:p>
          <a:p>
            <a:pPr algn="just"/>
            <a:endParaRPr lang="en-US" dirty="0"/>
          </a:p>
          <a:p>
            <a:pPr algn="just"/>
            <a:endParaRPr lang="en-US" dirty="0"/>
          </a:p>
          <a:p>
            <a:pPr algn="just"/>
            <a:endParaRPr lang="en-US" dirty="0"/>
          </a:p>
          <a:p>
            <a:pPr algn="just"/>
            <a:endParaRPr lang="en-US" dirty="0"/>
          </a:p>
        </p:txBody>
      </p:sp>
      <p:pic>
        <p:nvPicPr>
          <p:cNvPr id="4" name="Picture 3">
            <a:extLst>
              <a:ext uri="{FF2B5EF4-FFF2-40B4-BE49-F238E27FC236}">
                <a16:creationId xmlns="" xmlns:a16="http://schemas.microsoft.com/office/drawing/2014/main" id="{6BEBCEB3-3D45-BA10-5674-4707212333AB}"/>
              </a:ext>
            </a:extLst>
          </p:cNvPr>
          <p:cNvPicPr>
            <a:picLocks noChangeAspect="1"/>
          </p:cNvPicPr>
          <p:nvPr/>
        </p:nvPicPr>
        <p:blipFill>
          <a:blip r:embed="rId2"/>
          <a:stretch>
            <a:fillRect/>
          </a:stretch>
        </p:blipFill>
        <p:spPr>
          <a:xfrm>
            <a:off x="6481064" y="1326995"/>
            <a:ext cx="1220470" cy="1371388"/>
          </a:xfrm>
          <a:prstGeom prst="rect">
            <a:avLst/>
          </a:prstGeom>
        </p:spPr>
      </p:pic>
      <p:sp>
        <p:nvSpPr>
          <p:cNvPr id="5" name="TextBox 4"/>
          <p:cNvSpPr txBox="1"/>
          <p:nvPr/>
        </p:nvSpPr>
        <p:spPr>
          <a:xfrm>
            <a:off x="1335024" y="2974848"/>
            <a:ext cx="184731" cy="307777"/>
          </a:xfrm>
          <a:prstGeom prst="rect">
            <a:avLst/>
          </a:prstGeom>
          <a:noFill/>
        </p:spPr>
        <p:txBody>
          <a:bodyPr wrap="none" rtlCol="0">
            <a:spAutoFit/>
          </a:bodyPr>
          <a:lstStyle/>
          <a:p>
            <a:endParaRPr lang="en-IN" dirty="0"/>
          </a:p>
        </p:txBody>
      </p:sp>
      <p:sp>
        <p:nvSpPr>
          <p:cNvPr id="6" name="TextBox 5"/>
          <p:cNvSpPr txBox="1"/>
          <p:nvPr/>
        </p:nvSpPr>
        <p:spPr>
          <a:xfrm>
            <a:off x="6400128" y="2924049"/>
            <a:ext cx="2409190" cy="1169551"/>
          </a:xfrm>
          <a:prstGeom prst="rect">
            <a:avLst/>
          </a:prstGeom>
          <a:noFill/>
        </p:spPr>
        <p:txBody>
          <a:bodyPr wrap="square" rtlCol="0">
            <a:spAutoFit/>
          </a:bodyPr>
          <a:lstStyle/>
          <a:p>
            <a:r>
              <a:rPr lang="en-US" sz="1000" b="1" dirty="0">
                <a:latin typeface="Work Sans" panose="020B0604020202020204" charset="0"/>
              </a:rPr>
              <a:t>Name</a:t>
            </a:r>
            <a:r>
              <a:rPr lang="en-US" sz="1000" dirty="0">
                <a:latin typeface="Work Sans" panose="020B0604020202020204" charset="0"/>
              </a:rPr>
              <a:t>: Ava</a:t>
            </a:r>
          </a:p>
          <a:p>
            <a:r>
              <a:rPr lang="en-US" sz="1000" b="1" dirty="0">
                <a:latin typeface="Work Sans" panose="020B0604020202020204" charset="0"/>
              </a:rPr>
              <a:t>Age</a:t>
            </a:r>
            <a:r>
              <a:rPr lang="en-US" sz="1000" dirty="0">
                <a:latin typeface="Work Sans" panose="020B0604020202020204" charset="0"/>
              </a:rPr>
              <a:t>: 28 </a:t>
            </a:r>
          </a:p>
          <a:p>
            <a:r>
              <a:rPr lang="en-US" sz="1000" b="1" dirty="0">
                <a:latin typeface="Work Sans" panose="020B0604020202020204" charset="0"/>
              </a:rPr>
              <a:t>Location</a:t>
            </a:r>
            <a:r>
              <a:rPr lang="en-US" sz="1000" dirty="0">
                <a:latin typeface="Work Sans" panose="020B0604020202020204" charset="0"/>
              </a:rPr>
              <a:t>: Ames, Iowa </a:t>
            </a:r>
          </a:p>
          <a:p>
            <a:r>
              <a:rPr lang="en-US" sz="1000" b="1" dirty="0">
                <a:latin typeface="Work Sans" panose="020B0604020202020204" charset="0"/>
              </a:rPr>
              <a:t>Occupation</a:t>
            </a:r>
            <a:r>
              <a:rPr lang="en-US" sz="1000" dirty="0">
                <a:latin typeface="Work Sans" panose="020B0604020202020204" charset="0"/>
              </a:rPr>
              <a:t>: Owner and </a:t>
            </a:r>
          </a:p>
          <a:p>
            <a:r>
              <a:rPr lang="en-US" sz="1000" dirty="0">
                <a:latin typeface="Work Sans" panose="020B0604020202020204" charset="0"/>
              </a:rPr>
              <a:t>operator of an organic farm </a:t>
            </a:r>
          </a:p>
          <a:p>
            <a:r>
              <a:rPr lang="en-US" sz="1000" b="1" dirty="0">
                <a:latin typeface="Work Sans" panose="020B0604020202020204" charset="0"/>
              </a:rPr>
              <a:t>Income</a:t>
            </a:r>
            <a:r>
              <a:rPr lang="en-US" sz="1000" dirty="0">
                <a:latin typeface="Work Sans" panose="020B0604020202020204" charset="0"/>
              </a:rPr>
              <a:t>: $66,000/annually </a:t>
            </a:r>
          </a:p>
          <a:p>
            <a:r>
              <a:rPr lang="en-US" sz="1000" b="1" dirty="0">
                <a:latin typeface="Work Sans" panose="020B0604020202020204" charset="0"/>
              </a:rPr>
              <a:t>Family</a:t>
            </a:r>
            <a:r>
              <a:rPr lang="en-US" sz="1000" dirty="0">
                <a:latin typeface="Work Sans" panose="020B0604020202020204" charset="0"/>
              </a:rPr>
              <a:t>: Married</a:t>
            </a:r>
          </a:p>
        </p:txBody>
      </p:sp>
    </p:spTree>
    <p:extLst>
      <p:ext uri="{BB962C8B-B14F-4D97-AF65-F5344CB8AC3E}">
        <p14:creationId xmlns:p14="http://schemas.microsoft.com/office/powerpoint/2010/main" val="38839366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86" y="647517"/>
            <a:ext cx="2703000" cy="951000"/>
          </a:xfrm>
        </p:spPr>
        <p:txBody>
          <a:bodyPr/>
          <a:lstStyle/>
          <a:p>
            <a:r>
              <a:rPr lang="en-IN" dirty="0"/>
              <a:t>PERSONAS</a:t>
            </a:r>
          </a:p>
        </p:txBody>
      </p:sp>
      <p:sp>
        <p:nvSpPr>
          <p:cNvPr id="3" name="Subtitle 2"/>
          <p:cNvSpPr>
            <a:spLocks noGrp="1"/>
          </p:cNvSpPr>
          <p:nvPr>
            <p:ph type="subTitle" idx="1"/>
          </p:nvPr>
        </p:nvSpPr>
        <p:spPr>
          <a:xfrm>
            <a:off x="199586" y="1612074"/>
            <a:ext cx="6179878" cy="3681984"/>
          </a:xfrm>
        </p:spPr>
        <p:txBody>
          <a:bodyPr/>
          <a:lstStyle/>
          <a:p>
            <a:pPr algn="just"/>
            <a:r>
              <a:rPr lang="en-US" sz="1200" b="1" dirty="0"/>
              <a:t>Raj </a:t>
            </a:r>
            <a:r>
              <a:rPr lang="en-US" sz="1200" dirty="0"/>
              <a:t>is a visionary in his field, constantly coding and testing the limits of artificial intelligence to serve the earth's farmers. He sees the potential in every line of code to revolutionize traditional farming practices. However, he struggles to find real-world test beds for his algorithms, which are necessary to refine and tailor his solutions to the nuanced needs of agriculture.</a:t>
            </a:r>
          </a:p>
          <a:p>
            <a:pPr algn="just"/>
            <a:endParaRPr lang="en-US" sz="1000" dirty="0"/>
          </a:p>
          <a:p>
            <a:pPr algn="just"/>
            <a:r>
              <a:rPr lang="en-US" sz="1200" b="1" dirty="0"/>
              <a:t>Interests</a:t>
            </a:r>
            <a:r>
              <a:rPr lang="en-US" sz="1200" dirty="0"/>
              <a:t> </a:t>
            </a:r>
          </a:p>
          <a:p>
            <a:pPr algn="just">
              <a:buFont typeface="Arial" panose="020B0604020202020204" pitchFamily="34" charset="0"/>
              <a:buChar char="•"/>
            </a:pPr>
            <a:r>
              <a:rPr lang="en-US" sz="1200" dirty="0"/>
              <a:t>Participating in Hackathons, Coding contests etc.</a:t>
            </a:r>
          </a:p>
          <a:p>
            <a:pPr algn="just">
              <a:buFont typeface="Arial" panose="020B0604020202020204" pitchFamily="34" charset="0"/>
              <a:buChar char="•"/>
            </a:pPr>
            <a:r>
              <a:rPr lang="en-US" sz="1200" dirty="0"/>
              <a:t>Practicing yoga and mindfulness </a:t>
            </a:r>
          </a:p>
          <a:p>
            <a:pPr algn="just">
              <a:buFont typeface="Arial" panose="020B0604020202020204" pitchFamily="34" charset="0"/>
              <a:buChar char="•"/>
            </a:pPr>
            <a:r>
              <a:rPr lang="en-US" sz="1200" dirty="0"/>
              <a:t>Emerging tech in AI.</a:t>
            </a:r>
          </a:p>
          <a:p>
            <a:pPr algn="just"/>
            <a:r>
              <a:rPr lang="en-US" sz="1200" dirty="0"/>
              <a:t> </a:t>
            </a:r>
            <a:endParaRPr lang="en-US" sz="1000" dirty="0"/>
          </a:p>
          <a:p>
            <a:pPr algn="just"/>
            <a:r>
              <a:rPr lang="en-US" sz="1200" b="1" dirty="0"/>
              <a:t>Frustration</a:t>
            </a:r>
            <a:r>
              <a:rPr lang="en-US" sz="1200" dirty="0"/>
              <a:t> </a:t>
            </a:r>
          </a:p>
          <a:p>
            <a:pPr algn="just">
              <a:buFont typeface="Arial" panose="020B0604020202020204" pitchFamily="34" charset="0"/>
              <a:buChar char="•"/>
            </a:pPr>
            <a:r>
              <a:rPr lang="en-US" sz="1200" dirty="0"/>
              <a:t>Access to diverse agricultural data and the hesitancy of the farming community to adopt new technologies are his primary challenges.</a:t>
            </a:r>
          </a:p>
          <a:p>
            <a:pPr algn="just"/>
            <a:endParaRPr lang="en-US" sz="1000" dirty="0"/>
          </a:p>
          <a:p>
            <a:pPr algn="just"/>
            <a:r>
              <a:rPr lang="en-US" sz="1200" b="1" dirty="0"/>
              <a:t>Goals</a:t>
            </a:r>
          </a:p>
          <a:p>
            <a:pPr algn="just">
              <a:buFont typeface="Arial" panose="020B0604020202020204" pitchFamily="34" charset="0"/>
              <a:buChar char="•"/>
            </a:pPr>
            <a:r>
              <a:rPr lang="en-US" sz="1200" dirty="0"/>
              <a:t>To develop a robust platform that can adapt to various agricultural contexts and improve farm resilience against diseases.</a:t>
            </a:r>
            <a:endParaRPr lang="en-US" dirty="0"/>
          </a:p>
          <a:p>
            <a:pPr algn="just"/>
            <a:endParaRPr lang="en-US" dirty="0"/>
          </a:p>
          <a:p>
            <a:pPr algn="just"/>
            <a:endParaRPr lang="en-US" dirty="0"/>
          </a:p>
          <a:p>
            <a:pPr algn="just"/>
            <a:endParaRPr lang="en-US" dirty="0"/>
          </a:p>
          <a:p>
            <a:pPr algn="just"/>
            <a:endParaRPr lang="en-US" dirty="0"/>
          </a:p>
        </p:txBody>
      </p:sp>
      <p:sp>
        <p:nvSpPr>
          <p:cNvPr id="5" name="TextBox 4"/>
          <p:cNvSpPr txBox="1"/>
          <p:nvPr/>
        </p:nvSpPr>
        <p:spPr>
          <a:xfrm>
            <a:off x="1335024" y="2974848"/>
            <a:ext cx="184731" cy="307777"/>
          </a:xfrm>
          <a:prstGeom prst="rect">
            <a:avLst/>
          </a:prstGeom>
          <a:noFill/>
        </p:spPr>
        <p:txBody>
          <a:bodyPr wrap="none" rtlCol="0">
            <a:spAutoFit/>
          </a:bodyPr>
          <a:lstStyle/>
          <a:p>
            <a:endParaRPr lang="en-IN" dirty="0"/>
          </a:p>
        </p:txBody>
      </p:sp>
      <p:sp>
        <p:nvSpPr>
          <p:cNvPr id="6" name="TextBox 5"/>
          <p:cNvSpPr txBox="1"/>
          <p:nvPr/>
        </p:nvSpPr>
        <p:spPr>
          <a:xfrm>
            <a:off x="6379464" y="2854733"/>
            <a:ext cx="2409190" cy="1169551"/>
          </a:xfrm>
          <a:prstGeom prst="rect">
            <a:avLst/>
          </a:prstGeom>
          <a:noFill/>
        </p:spPr>
        <p:txBody>
          <a:bodyPr wrap="square" rtlCol="0">
            <a:spAutoFit/>
          </a:bodyPr>
          <a:lstStyle/>
          <a:p>
            <a:r>
              <a:rPr lang="en-US" sz="1000" b="1" dirty="0">
                <a:latin typeface="Work Sans" panose="020B0604020202020204" charset="0"/>
              </a:rPr>
              <a:t>Name</a:t>
            </a:r>
            <a:r>
              <a:rPr lang="en-US" sz="1000" dirty="0">
                <a:latin typeface="Work Sans" panose="020B0604020202020204" charset="0"/>
              </a:rPr>
              <a:t>: Raj</a:t>
            </a:r>
          </a:p>
          <a:p>
            <a:r>
              <a:rPr lang="en-US" sz="1000" b="1" dirty="0">
                <a:latin typeface="Work Sans" panose="020B0604020202020204" charset="0"/>
              </a:rPr>
              <a:t>Age</a:t>
            </a:r>
            <a:r>
              <a:rPr lang="en-US" sz="1000" dirty="0">
                <a:latin typeface="Work Sans" panose="020B0604020202020204" charset="0"/>
              </a:rPr>
              <a:t>: 30 </a:t>
            </a:r>
          </a:p>
          <a:p>
            <a:r>
              <a:rPr lang="en-US" sz="1000" b="1" dirty="0">
                <a:latin typeface="Work Sans" panose="020B0604020202020204" charset="0"/>
              </a:rPr>
              <a:t>Location</a:t>
            </a:r>
            <a:r>
              <a:rPr lang="en-US" sz="1000" dirty="0">
                <a:latin typeface="Work Sans" panose="020B0604020202020204" charset="0"/>
              </a:rPr>
              <a:t>: New York City, NY </a:t>
            </a:r>
          </a:p>
          <a:p>
            <a:r>
              <a:rPr lang="en-US" sz="1000" b="1" dirty="0">
                <a:latin typeface="Work Sans" panose="020B0604020202020204" charset="0"/>
              </a:rPr>
              <a:t>Occupation</a:t>
            </a:r>
            <a:r>
              <a:rPr lang="en-US" sz="1000" dirty="0">
                <a:latin typeface="Work Sans" panose="020B0604020202020204" charset="0"/>
              </a:rPr>
              <a:t>: AI Software </a:t>
            </a:r>
          </a:p>
          <a:p>
            <a:r>
              <a:rPr lang="en-US" sz="1000" dirty="0">
                <a:latin typeface="Work Sans" panose="020B0604020202020204" charset="0"/>
              </a:rPr>
              <a:t>Engineer in </a:t>
            </a:r>
            <a:r>
              <a:rPr lang="en-US" sz="1000" dirty="0" err="1">
                <a:latin typeface="Work Sans" panose="020B0604020202020204" charset="0"/>
              </a:rPr>
              <a:t>Agri</a:t>
            </a:r>
            <a:r>
              <a:rPr lang="en-US" sz="1000" dirty="0">
                <a:latin typeface="Work Sans" panose="020B0604020202020204" charset="0"/>
              </a:rPr>
              <a:t>-Tech</a:t>
            </a:r>
          </a:p>
          <a:p>
            <a:r>
              <a:rPr lang="en-US" sz="1000" b="1" dirty="0">
                <a:latin typeface="Work Sans" panose="020B0604020202020204" charset="0"/>
              </a:rPr>
              <a:t>Income</a:t>
            </a:r>
            <a:r>
              <a:rPr lang="en-US" sz="1000" dirty="0">
                <a:latin typeface="Work Sans" panose="020B0604020202020204" charset="0"/>
              </a:rPr>
              <a:t>: $120,000/annually </a:t>
            </a:r>
          </a:p>
          <a:p>
            <a:r>
              <a:rPr lang="en-US" sz="1000" b="1" dirty="0">
                <a:latin typeface="Work Sans" panose="020B0604020202020204" charset="0"/>
              </a:rPr>
              <a:t>Family</a:t>
            </a:r>
            <a:r>
              <a:rPr lang="en-US" sz="1000" dirty="0">
                <a:latin typeface="Work Sans" panose="020B0604020202020204" charset="0"/>
              </a:rPr>
              <a:t>: Single</a:t>
            </a:r>
          </a:p>
        </p:txBody>
      </p:sp>
      <p:pic>
        <p:nvPicPr>
          <p:cNvPr id="7" name="Picture 6">
            <a:extLst>
              <a:ext uri="{FF2B5EF4-FFF2-40B4-BE49-F238E27FC236}">
                <a16:creationId xmlns="" xmlns:a16="http://schemas.microsoft.com/office/drawing/2014/main" id="{C56D02A0-7921-DB8D-04DD-011E5C473529}"/>
              </a:ext>
            </a:extLst>
          </p:cNvPr>
          <p:cNvPicPr>
            <a:picLocks noChangeAspect="1"/>
          </p:cNvPicPr>
          <p:nvPr/>
        </p:nvPicPr>
        <p:blipFill>
          <a:blip r:embed="rId2"/>
          <a:stretch>
            <a:fillRect/>
          </a:stretch>
        </p:blipFill>
        <p:spPr>
          <a:xfrm>
            <a:off x="6455664" y="1348535"/>
            <a:ext cx="1220470" cy="1371388"/>
          </a:xfrm>
          <a:prstGeom prst="rect">
            <a:avLst/>
          </a:prstGeom>
        </p:spPr>
      </p:pic>
    </p:spTree>
    <p:extLst>
      <p:ext uri="{BB962C8B-B14F-4D97-AF65-F5344CB8AC3E}">
        <p14:creationId xmlns:p14="http://schemas.microsoft.com/office/powerpoint/2010/main" val="26643743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86" y="647517"/>
            <a:ext cx="2703000" cy="951000"/>
          </a:xfrm>
        </p:spPr>
        <p:txBody>
          <a:bodyPr/>
          <a:lstStyle/>
          <a:p>
            <a:r>
              <a:rPr lang="en-IN" dirty="0"/>
              <a:t>PERSONAS</a:t>
            </a:r>
          </a:p>
        </p:txBody>
      </p:sp>
      <p:sp>
        <p:nvSpPr>
          <p:cNvPr id="3" name="Subtitle 2"/>
          <p:cNvSpPr>
            <a:spLocks noGrp="1"/>
          </p:cNvSpPr>
          <p:nvPr>
            <p:ph type="subTitle" idx="1"/>
          </p:nvPr>
        </p:nvSpPr>
        <p:spPr>
          <a:xfrm>
            <a:off x="209746" y="1831734"/>
            <a:ext cx="6179878" cy="3349866"/>
          </a:xfrm>
        </p:spPr>
        <p:txBody>
          <a:bodyPr/>
          <a:lstStyle/>
          <a:p>
            <a:pPr algn="just"/>
            <a:r>
              <a:rPr lang="en-US" sz="1200" b="1" dirty="0"/>
              <a:t>Claire </a:t>
            </a:r>
            <a:r>
              <a:rPr lang="en-US" sz="1200" dirty="0"/>
              <a:t>is a bridge between the agrarian world and the halls of legislation, tirelessly working to shape policies that promote ecological stewardship and technological innovation in farming. She understands the urgency of sustainable agriculture in the face of climate change but is often met with resistance from policymakers reluctant to prioritize or fund these initiatives.</a:t>
            </a:r>
          </a:p>
          <a:p>
            <a:pPr algn="just"/>
            <a:endParaRPr lang="en-US" sz="1000" dirty="0"/>
          </a:p>
          <a:p>
            <a:pPr algn="just"/>
            <a:r>
              <a:rPr lang="en-US" sz="1200" b="1" dirty="0"/>
              <a:t>Interests</a:t>
            </a:r>
            <a:r>
              <a:rPr lang="en-US" sz="1200" dirty="0"/>
              <a:t> </a:t>
            </a:r>
          </a:p>
          <a:p>
            <a:pPr algn="just">
              <a:buFont typeface="Arial" panose="020B0604020202020204" pitchFamily="34" charset="0"/>
              <a:buChar char="•"/>
            </a:pPr>
            <a:r>
              <a:rPr lang="en-US" sz="1200" dirty="0"/>
              <a:t>Enjoys reading about global economic trends.</a:t>
            </a:r>
          </a:p>
          <a:p>
            <a:pPr algn="just">
              <a:buFont typeface="Arial" panose="020B0604020202020204" pitchFamily="34" charset="0"/>
              <a:buChar char="•"/>
            </a:pPr>
            <a:r>
              <a:rPr lang="en-US" sz="1200" dirty="0"/>
              <a:t>Organizes educational workshops on sustainability. </a:t>
            </a:r>
          </a:p>
          <a:p>
            <a:pPr algn="just">
              <a:buFont typeface="Arial" panose="020B0604020202020204" pitchFamily="34" charset="0"/>
              <a:buChar char="•"/>
            </a:pPr>
            <a:r>
              <a:rPr lang="en-US" sz="1200" dirty="0"/>
              <a:t>Enjoying weekend family outings </a:t>
            </a:r>
          </a:p>
          <a:p>
            <a:pPr algn="just"/>
            <a:endParaRPr lang="en-US" sz="1000" dirty="0"/>
          </a:p>
          <a:p>
            <a:pPr algn="just"/>
            <a:r>
              <a:rPr lang="en-US" sz="1200" b="1" dirty="0"/>
              <a:t>Frustration</a:t>
            </a:r>
            <a:r>
              <a:rPr lang="en-US" sz="1200" dirty="0"/>
              <a:t> </a:t>
            </a:r>
          </a:p>
          <a:p>
            <a:pPr algn="just">
              <a:buFont typeface="Arial" panose="020B0604020202020204" pitchFamily="34" charset="0"/>
              <a:buChar char="•"/>
            </a:pPr>
            <a:r>
              <a:rPr lang="en-US" sz="1200" dirty="0"/>
              <a:t>Her challenge is to navigate the complex political and economic landscapes to secure support and funding for agricultural technology initiatives</a:t>
            </a:r>
          </a:p>
          <a:p>
            <a:pPr algn="just"/>
            <a:r>
              <a:rPr lang="en-US" sz="1200" b="1" dirty="0"/>
              <a:t>Goals</a:t>
            </a:r>
          </a:p>
          <a:p>
            <a:pPr algn="just">
              <a:buFont typeface="Arial" panose="020B0604020202020204" pitchFamily="34" charset="0"/>
              <a:buChar char="•"/>
            </a:pPr>
            <a:r>
              <a:rPr lang="en-US" sz="1200" dirty="0"/>
              <a:t>To influence the adoption of sustainable agriculture policies that support and encourage the use of advanced technologies like "Eco Scan."</a:t>
            </a:r>
          </a:p>
          <a:p>
            <a:pPr algn="just"/>
            <a:endParaRPr lang="en-US" dirty="0"/>
          </a:p>
          <a:p>
            <a:pPr algn="just"/>
            <a:endParaRPr lang="en-US" dirty="0"/>
          </a:p>
          <a:p>
            <a:pPr algn="just"/>
            <a:endParaRPr lang="en-US" dirty="0"/>
          </a:p>
          <a:p>
            <a:pPr algn="just"/>
            <a:endParaRPr lang="en-US" dirty="0"/>
          </a:p>
          <a:p>
            <a:pPr algn="just"/>
            <a:endParaRPr lang="en-US" dirty="0"/>
          </a:p>
        </p:txBody>
      </p:sp>
      <p:sp>
        <p:nvSpPr>
          <p:cNvPr id="5" name="TextBox 4"/>
          <p:cNvSpPr txBox="1"/>
          <p:nvPr/>
        </p:nvSpPr>
        <p:spPr>
          <a:xfrm>
            <a:off x="1335024" y="2974848"/>
            <a:ext cx="184731" cy="307777"/>
          </a:xfrm>
          <a:prstGeom prst="rect">
            <a:avLst/>
          </a:prstGeom>
          <a:noFill/>
        </p:spPr>
        <p:txBody>
          <a:bodyPr wrap="none" rtlCol="0">
            <a:spAutoFit/>
          </a:bodyPr>
          <a:lstStyle/>
          <a:p>
            <a:endParaRPr lang="en-IN" dirty="0"/>
          </a:p>
        </p:txBody>
      </p:sp>
      <p:sp>
        <p:nvSpPr>
          <p:cNvPr id="6" name="TextBox 5"/>
          <p:cNvSpPr txBox="1"/>
          <p:nvPr/>
        </p:nvSpPr>
        <p:spPr>
          <a:xfrm>
            <a:off x="6310307" y="2974848"/>
            <a:ext cx="2409190" cy="1169551"/>
          </a:xfrm>
          <a:prstGeom prst="rect">
            <a:avLst/>
          </a:prstGeom>
          <a:noFill/>
        </p:spPr>
        <p:txBody>
          <a:bodyPr wrap="square" rtlCol="0">
            <a:spAutoFit/>
          </a:bodyPr>
          <a:lstStyle/>
          <a:p>
            <a:r>
              <a:rPr lang="en-US" sz="1000" b="1" dirty="0">
                <a:latin typeface="Work Sans" panose="020B0604020202020204" charset="0"/>
              </a:rPr>
              <a:t>Name</a:t>
            </a:r>
            <a:r>
              <a:rPr lang="en-US" sz="1000" dirty="0">
                <a:latin typeface="Work Sans" panose="020B0604020202020204" charset="0"/>
              </a:rPr>
              <a:t>: Claire</a:t>
            </a:r>
          </a:p>
          <a:p>
            <a:r>
              <a:rPr lang="en-US" sz="1000" b="1" dirty="0">
                <a:latin typeface="Work Sans" panose="020B0604020202020204" charset="0"/>
              </a:rPr>
              <a:t>Age</a:t>
            </a:r>
            <a:r>
              <a:rPr lang="en-US" sz="1000" dirty="0">
                <a:latin typeface="Work Sans" panose="020B0604020202020204" charset="0"/>
              </a:rPr>
              <a:t>: 52 </a:t>
            </a:r>
          </a:p>
          <a:p>
            <a:r>
              <a:rPr lang="en-US" sz="1000" b="1" dirty="0">
                <a:latin typeface="Work Sans" panose="020B0604020202020204" charset="0"/>
              </a:rPr>
              <a:t>Location</a:t>
            </a:r>
            <a:r>
              <a:rPr lang="en-US" sz="1000" dirty="0">
                <a:latin typeface="Work Sans" panose="020B0604020202020204" charset="0"/>
              </a:rPr>
              <a:t>: Brussels, Belgium </a:t>
            </a:r>
          </a:p>
          <a:p>
            <a:r>
              <a:rPr lang="en-US" sz="1000" b="1" dirty="0">
                <a:latin typeface="Work Sans" panose="020B0604020202020204" charset="0"/>
              </a:rPr>
              <a:t>Occupation</a:t>
            </a:r>
            <a:r>
              <a:rPr lang="en-US" sz="1000" dirty="0">
                <a:latin typeface="Work Sans" panose="020B0604020202020204" charset="0"/>
              </a:rPr>
              <a:t>: Environment Policy Advisor </a:t>
            </a:r>
          </a:p>
          <a:p>
            <a:r>
              <a:rPr lang="en-US" sz="1000" b="1" dirty="0">
                <a:latin typeface="Work Sans" panose="020B0604020202020204" charset="0"/>
              </a:rPr>
              <a:t>Income</a:t>
            </a:r>
            <a:r>
              <a:rPr lang="en-US" sz="1000" dirty="0">
                <a:latin typeface="Work Sans" panose="020B0604020202020204" charset="0"/>
              </a:rPr>
              <a:t>: $70,000/annually </a:t>
            </a:r>
          </a:p>
          <a:p>
            <a:r>
              <a:rPr lang="en-US" sz="1000" b="1" dirty="0">
                <a:latin typeface="Work Sans" panose="020B0604020202020204" charset="0"/>
              </a:rPr>
              <a:t>Family:</a:t>
            </a:r>
            <a:r>
              <a:rPr lang="en-US" sz="1000" dirty="0">
                <a:latin typeface="Work Sans" panose="020B0604020202020204" charset="0"/>
              </a:rPr>
              <a:t> Married</a:t>
            </a:r>
          </a:p>
        </p:txBody>
      </p:sp>
      <p:pic>
        <p:nvPicPr>
          <p:cNvPr id="7" name="Picture 6">
            <a:extLst>
              <a:ext uri="{FF2B5EF4-FFF2-40B4-BE49-F238E27FC236}">
                <a16:creationId xmlns="" xmlns:a16="http://schemas.microsoft.com/office/drawing/2014/main" id="{38C4F234-5AD5-657B-C1E5-252B44E1F6A6}"/>
              </a:ext>
            </a:extLst>
          </p:cNvPr>
          <p:cNvPicPr>
            <a:picLocks noChangeAspect="1"/>
          </p:cNvPicPr>
          <p:nvPr/>
        </p:nvPicPr>
        <p:blipFill>
          <a:blip r:embed="rId2"/>
          <a:stretch>
            <a:fillRect/>
          </a:stretch>
        </p:blipFill>
        <p:spPr>
          <a:xfrm>
            <a:off x="6389624" y="1302184"/>
            <a:ext cx="1220470" cy="1362564"/>
          </a:xfrm>
          <a:prstGeom prst="rect">
            <a:avLst/>
          </a:prstGeom>
        </p:spPr>
      </p:pic>
    </p:spTree>
    <p:extLst>
      <p:ext uri="{BB962C8B-B14F-4D97-AF65-F5344CB8AC3E}">
        <p14:creationId xmlns:p14="http://schemas.microsoft.com/office/powerpoint/2010/main" val="31155609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682211-5612-B7BE-EE09-BB6B962DAB17}"/>
              </a:ext>
            </a:extLst>
          </p:cNvPr>
          <p:cNvSpPr>
            <a:spLocks noGrp="1"/>
          </p:cNvSpPr>
          <p:nvPr>
            <p:ph type="title"/>
          </p:nvPr>
        </p:nvSpPr>
        <p:spPr>
          <a:xfrm>
            <a:off x="2503170" y="621276"/>
            <a:ext cx="4137660" cy="546600"/>
          </a:xfrm>
        </p:spPr>
        <p:txBody>
          <a:bodyPr/>
          <a:lstStyle/>
          <a:p>
            <a:r>
              <a:rPr lang="en-US" sz="1800" dirty="0"/>
              <a:t>MINIMAL VIABLE PRODUCT</a:t>
            </a:r>
            <a:r>
              <a:rPr lang="en-US" sz="2400" dirty="0">
                <a:solidFill>
                  <a:schemeClr val="tx1"/>
                </a:solidFill>
                <a:latin typeface="Martel ExtraBold" panose="020B0604020202020204" charset="0"/>
                <a:cs typeface="Martel ExtraBold" panose="020B0604020202020204" charset="0"/>
              </a:rPr>
              <a:t/>
            </a:r>
            <a:br>
              <a:rPr lang="en-US" sz="2400" dirty="0">
                <a:solidFill>
                  <a:schemeClr val="tx1"/>
                </a:solidFill>
                <a:latin typeface="Martel ExtraBold" panose="020B0604020202020204" charset="0"/>
                <a:cs typeface="Martel ExtraBold" panose="020B0604020202020204" charset="0"/>
              </a:rPr>
            </a:br>
            <a:endParaRPr lang="en-IN" sz="2400" dirty="0">
              <a:solidFill>
                <a:schemeClr val="tx1"/>
              </a:solidFill>
              <a:latin typeface="Martel ExtraBold" panose="020B0604020202020204" charset="0"/>
              <a:cs typeface="Martel ExtraBold" panose="020B0604020202020204" charset="0"/>
            </a:endParaRPr>
          </a:p>
        </p:txBody>
      </p:sp>
      <p:pic>
        <p:nvPicPr>
          <p:cNvPr id="3" name="Picture 2" descr="Green patterned leaves">
            <a:extLst>
              <a:ext uri="{FF2B5EF4-FFF2-40B4-BE49-F238E27FC236}">
                <a16:creationId xmlns="" xmlns:a16="http://schemas.microsoft.com/office/drawing/2014/main" id="{956E353D-EB37-B0DE-8E23-BBA905CF0349}"/>
              </a:ext>
            </a:extLst>
          </p:cNvPr>
          <p:cNvPicPr>
            <a:picLocks noChangeAspect="1"/>
          </p:cNvPicPr>
          <p:nvPr/>
        </p:nvPicPr>
        <p:blipFill rotWithShape="1">
          <a:blip r:embed="rId2"/>
          <a:srcRect t="21997" b="21997"/>
          <a:stretch/>
        </p:blipFill>
        <p:spPr>
          <a:xfrm>
            <a:off x="664464" y="1497334"/>
            <a:ext cx="7815072" cy="2921597"/>
          </a:xfrm>
          <a:prstGeom prst="rect">
            <a:avLst/>
          </a:prstGeom>
          <a:noFill/>
        </p:spPr>
      </p:pic>
    </p:spTree>
    <p:extLst>
      <p:ext uri="{BB962C8B-B14F-4D97-AF65-F5344CB8AC3E}">
        <p14:creationId xmlns:p14="http://schemas.microsoft.com/office/powerpoint/2010/main" val="34749502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8F90C3-A430-1920-3EB6-83C74D4034E2}"/>
              </a:ext>
            </a:extLst>
          </p:cNvPr>
          <p:cNvSpPr>
            <a:spLocks noGrp="1"/>
          </p:cNvSpPr>
          <p:nvPr>
            <p:ph type="title"/>
          </p:nvPr>
        </p:nvSpPr>
        <p:spPr>
          <a:xfrm>
            <a:off x="2462291" y="663867"/>
            <a:ext cx="4219417" cy="546600"/>
          </a:xfrm>
        </p:spPr>
        <p:txBody>
          <a:bodyPr/>
          <a:lstStyle/>
          <a:p>
            <a:r>
              <a:rPr lang="en-IN" sz="1800" dirty="0" smtClean="0"/>
              <a:t>MVP</a:t>
            </a:r>
            <a:r>
              <a:rPr lang="en-IN" sz="2400" dirty="0" smtClean="0"/>
              <a:t>  </a:t>
            </a:r>
            <a:endParaRPr lang="en-IN" sz="2400" dirty="0"/>
          </a:p>
        </p:txBody>
      </p:sp>
      <p:pic>
        <p:nvPicPr>
          <p:cNvPr id="3" name="Picture 2">
            <a:extLst>
              <a:ext uri="{FF2B5EF4-FFF2-40B4-BE49-F238E27FC236}">
                <a16:creationId xmlns="" xmlns:a16="http://schemas.microsoft.com/office/drawing/2014/main" id="{FA616925-9F45-90A3-D095-E78F78492A77}"/>
              </a:ext>
            </a:extLst>
          </p:cNvPr>
          <p:cNvPicPr>
            <a:picLocks noChangeAspect="1"/>
          </p:cNvPicPr>
          <p:nvPr/>
        </p:nvPicPr>
        <p:blipFill>
          <a:blip r:embed="rId2"/>
          <a:stretch>
            <a:fillRect/>
          </a:stretch>
        </p:blipFill>
        <p:spPr>
          <a:xfrm>
            <a:off x="4572000" y="1210467"/>
            <a:ext cx="4572000" cy="3933033"/>
          </a:xfrm>
          <a:prstGeom prst="rect">
            <a:avLst/>
          </a:prstGeom>
        </p:spPr>
      </p:pic>
      <p:sp>
        <p:nvSpPr>
          <p:cNvPr id="5" name="TextBox 4">
            <a:extLst>
              <a:ext uri="{FF2B5EF4-FFF2-40B4-BE49-F238E27FC236}">
                <a16:creationId xmlns="" xmlns:a16="http://schemas.microsoft.com/office/drawing/2014/main" id="{F4A9143C-5AF0-C206-EAF6-EC04930ABC9D}"/>
              </a:ext>
            </a:extLst>
          </p:cNvPr>
          <p:cNvSpPr txBox="1"/>
          <p:nvPr/>
        </p:nvSpPr>
        <p:spPr>
          <a:xfrm>
            <a:off x="-176292" y="1084867"/>
            <a:ext cx="4571508" cy="3889469"/>
          </a:xfrm>
          <a:prstGeom prst="rect">
            <a:avLst/>
          </a:prstGeom>
          <a:noFill/>
        </p:spPr>
        <p:txBody>
          <a:bodyPr wrap="square">
            <a:spAutoFit/>
          </a:bodyPr>
          <a:lstStyle/>
          <a:p>
            <a:pPr marL="245777" lvl="1"/>
            <a:r>
              <a:rPr lang="en-US" sz="1600" b="1" u="sng" spc="223" dirty="0">
                <a:solidFill>
                  <a:srgbClr val="11100E"/>
                </a:solidFill>
                <a:latin typeface="+mn-lt"/>
              </a:rPr>
              <a:t>DISEASE DETECTION PAGE</a:t>
            </a:r>
          </a:p>
          <a:p>
            <a:pPr marL="245777" lvl="1"/>
            <a:endParaRPr lang="en-US" sz="1000" spc="223" dirty="0">
              <a:solidFill>
                <a:srgbClr val="11100E"/>
              </a:solidFill>
              <a:latin typeface="+mn-lt"/>
            </a:endParaRPr>
          </a:p>
          <a:p>
            <a:pPr marL="245777" lvl="1"/>
            <a:r>
              <a:rPr lang="en-US" sz="1000" spc="223" dirty="0">
                <a:solidFill>
                  <a:srgbClr val="11100E"/>
                </a:solidFill>
                <a:latin typeface="Work Sans" pitchFamily="2" charset="0"/>
              </a:rPr>
              <a:t>- A user-friendly interface allowing users to upload images of plant leaves for disease detection, promoting ease of use and accessibility.</a:t>
            </a:r>
          </a:p>
          <a:p>
            <a:pPr marL="245777" lvl="1"/>
            <a:r>
              <a:rPr lang="en-US" sz="1000" spc="223" dirty="0">
                <a:solidFill>
                  <a:srgbClr val="11100E"/>
                </a:solidFill>
                <a:latin typeface="Work Sans" pitchFamily="2" charset="0"/>
              </a:rPr>
              <a:t>- Presentation of detected disease name, stage, description, precautions, and recommended supplements based on the uploaded image.</a:t>
            </a:r>
          </a:p>
          <a:p>
            <a:pPr marL="245777" lvl="1"/>
            <a:endParaRPr lang="en-US" sz="1000" spc="223" dirty="0">
              <a:solidFill>
                <a:srgbClr val="11100E"/>
              </a:solidFill>
              <a:latin typeface="Work Sans" pitchFamily="2" charset="0"/>
            </a:endParaRPr>
          </a:p>
          <a:p>
            <a:pPr marL="245777" lvl="1"/>
            <a:r>
              <a:rPr lang="en-US" sz="1000" spc="223" dirty="0">
                <a:solidFill>
                  <a:srgbClr val="11100E"/>
                </a:solidFill>
                <a:latin typeface="Work Sans" pitchFamily="2" charset="0"/>
              </a:rPr>
              <a:t>- An informative section explaining the importance of detecting diseases in plants. This could include preventing crop loss, maintaining agricultural productivity, and ensuring overall plant health.</a:t>
            </a:r>
          </a:p>
          <a:p>
            <a:pPr marL="245777" lvl="1"/>
            <a:r>
              <a:rPr lang="en-US" sz="1000" spc="223" dirty="0">
                <a:solidFill>
                  <a:srgbClr val="11100E"/>
                </a:solidFill>
                <a:latin typeface="Work Sans" pitchFamily="2" charset="0"/>
              </a:rPr>
              <a:t>- Clear and concise steps outlined to prevent plant diseases. This may include practices such as regular inspection, timely treatment, and maintaining optimal growing conditions.</a:t>
            </a:r>
          </a:p>
          <a:p>
            <a:pPr marL="245777" lvl="1"/>
            <a:endParaRPr lang="en-US" sz="1000" spc="223" dirty="0">
              <a:solidFill>
                <a:srgbClr val="11100E"/>
              </a:solidFill>
              <a:latin typeface="Work Sans" pitchFamily="2" charset="0"/>
            </a:endParaRPr>
          </a:p>
          <a:p>
            <a:pPr marL="245777" lvl="1"/>
            <a:r>
              <a:rPr lang="en-US" sz="1000" spc="223" dirty="0">
                <a:solidFill>
                  <a:srgbClr val="11100E"/>
                </a:solidFill>
                <a:latin typeface="Work Sans" pitchFamily="2" charset="0"/>
              </a:rPr>
              <a:t>- Know Why is it necessary to detect disease in plant ?</a:t>
            </a:r>
          </a:p>
          <a:p>
            <a:pPr marL="245777" lvl="1"/>
            <a:r>
              <a:rPr lang="en-US" sz="1000" spc="223" dirty="0">
                <a:solidFill>
                  <a:srgbClr val="11100E"/>
                </a:solidFill>
                <a:latin typeface="Work Sans" pitchFamily="2" charset="0"/>
              </a:rPr>
              <a:t>- Check Prevent Plant Disease steps.</a:t>
            </a:r>
          </a:p>
        </p:txBody>
      </p:sp>
    </p:spTree>
    <p:extLst>
      <p:ext uri="{BB962C8B-B14F-4D97-AF65-F5344CB8AC3E}">
        <p14:creationId xmlns:p14="http://schemas.microsoft.com/office/powerpoint/2010/main" val="4893826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50D029-3769-8A1C-6E11-A39A275452E7}"/>
              </a:ext>
            </a:extLst>
          </p:cNvPr>
          <p:cNvSpPr>
            <a:spLocks noGrp="1"/>
          </p:cNvSpPr>
          <p:nvPr>
            <p:ph type="title"/>
          </p:nvPr>
        </p:nvSpPr>
        <p:spPr/>
        <p:txBody>
          <a:bodyPr/>
          <a:lstStyle/>
          <a:p>
            <a:r>
              <a:rPr lang="en-IN" sz="1800" dirty="0"/>
              <a:t>TOOLS AND WHERE THEY ARE USED</a:t>
            </a:r>
          </a:p>
        </p:txBody>
      </p:sp>
      <p:pic>
        <p:nvPicPr>
          <p:cNvPr id="3" name="Picture 2" descr="Green patterned leaves">
            <a:extLst>
              <a:ext uri="{FF2B5EF4-FFF2-40B4-BE49-F238E27FC236}">
                <a16:creationId xmlns="" xmlns:a16="http://schemas.microsoft.com/office/drawing/2014/main" id="{1F883ED0-668F-8558-88A2-F97FA6064141}"/>
              </a:ext>
            </a:extLst>
          </p:cNvPr>
          <p:cNvPicPr>
            <a:picLocks noChangeAspect="1"/>
          </p:cNvPicPr>
          <p:nvPr/>
        </p:nvPicPr>
        <p:blipFill rotWithShape="1">
          <a:blip r:embed="rId2"/>
          <a:srcRect t="21997" b="21997"/>
          <a:stretch/>
        </p:blipFill>
        <p:spPr>
          <a:xfrm>
            <a:off x="847344" y="1428754"/>
            <a:ext cx="7815072" cy="2921597"/>
          </a:xfrm>
          <a:prstGeom prst="rect">
            <a:avLst/>
          </a:prstGeom>
          <a:noFill/>
        </p:spPr>
      </p:pic>
    </p:spTree>
    <p:extLst>
      <p:ext uri="{BB962C8B-B14F-4D97-AF65-F5344CB8AC3E}">
        <p14:creationId xmlns:p14="http://schemas.microsoft.com/office/powerpoint/2010/main" val="33668761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09"/>
        <p:cNvGrpSpPr/>
        <p:nvPr/>
      </p:nvGrpSpPr>
      <p:grpSpPr>
        <a:xfrm>
          <a:off x="0" y="0"/>
          <a:ext cx="0" cy="0"/>
          <a:chOff x="0" y="0"/>
          <a:chExt cx="0" cy="0"/>
        </a:xfrm>
      </p:grpSpPr>
      <p:sp>
        <p:nvSpPr>
          <p:cNvPr id="11411" name="Google Shape;11411;p77"/>
          <p:cNvSpPr txBox="1">
            <a:spLocks noGrp="1"/>
          </p:cNvSpPr>
          <p:nvPr>
            <p:ph type="title"/>
          </p:nvPr>
        </p:nvSpPr>
        <p:spPr>
          <a:xfrm>
            <a:off x="2723250" y="630000"/>
            <a:ext cx="3697500" cy="546600"/>
          </a:xfrm>
          <a:prstGeom prst="rect">
            <a:avLst/>
          </a:prstGeom>
        </p:spPr>
        <p:txBody>
          <a:bodyPr spcFirstLastPara="1" wrap="square" lIns="91425" tIns="91425" rIns="91425" bIns="91425" anchor="t" anchorCtr="0">
            <a:noAutofit/>
          </a:bodyPr>
          <a:lstStyle/>
          <a:p>
            <a:pPr lvl="0"/>
            <a:r>
              <a:rPr lang="en-IN" sz="1800" dirty="0"/>
              <a:t>TOOLS AND LANGUAGES</a:t>
            </a:r>
            <a:endParaRPr sz="1800" dirty="0"/>
          </a:p>
        </p:txBody>
      </p:sp>
      <p:sp>
        <p:nvSpPr>
          <p:cNvPr id="17" name="Hexagon 16"/>
          <p:cNvSpPr/>
          <p:nvPr/>
        </p:nvSpPr>
        <p:spPr>
          <a:xfrm>
            <a:off x="859536" y="3438144"/>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p:cNvGrpSpPr/>
          <p:nvPr/>
        </p:nvGrpSpPr>
        <p:grpSpPr>
          <a:xfrm>
            <a:off x="859536" y="1664208"/>
            <a:ext cx="1213104" cy="1152144"/>
            <a:chOff x="859536" y="1664208"/>
            <a:chExt cx="1213104" cy="1152144"/>
          </a:xfrm>
        </p:grpSpPr>
        <p:sp>
          <p:nvSpPr>
            <p:cNvPr id="15" name="Hexagon 14"/>
            <p:cNvSpPr/>
            <p:nvPr/>
          </p:nvSpPr>
          <p:spPr>
            <a:xfrm>
              <a:off x="859536" y="1664208"/>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Freeform 35"/>
            <p:cNvSpPr/>
            <p:nvPr/>
          </p:nvSpPr>
          <p:spPr>
            <a:xfrm>
              <a:off x="1154657" y="1884512"/>
              <a:ext cx="622861" cy="711536"/>
            </a:xfrm>
            <a:custGeom>
              <a:avLst/>
              <a:gdLst/>
              <a:ahLst/>
              <a:cxnLst/>
              <a:rect l="l" t="t" r="r" b="b"/>
              <a:pathLst>
                <a:path w="2068684" h="2057400">
                  <a:moveTo>
                    <a:pt x="0" y="0"/>
                  </a:moveTo>
                  <a:lnTo>
                    <a:pt x="2068684" y="0"/>
                  </a:lnTo>
                  <a:lnTo>
                    <a:pt x="2068684" y="2057400"/>
                  </a:lnTo>
                  <a:lnTo>
                    <a:pt x="0" y="20574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sz="1200"/>
            </a:p>
          </p:txBody>
        </p:sp>
      </p:grpSp>
      <p:grpSp>
        <p:nvGrpSpPr>
          <p:cNvPr id="3" name="Group 2"/>
          <p:cNvGrpSpPr/>
          <p:nvPr/>
        </p:nvGrpSpPr>
        <p:grpSpPr>
          <a:xfrm>
            <a:off x="2426208" y="1664208"/>
            <a:ext cx="1213104" cy="1152144"/>
            <a:chOff x="2426208" y="1664208"/>
            <a:chExt cx="1213104" cy="1152144"/>
          </a:xfrm>
        </p:grpSpPr>
        <p:sp>
          <p:nvSpPr>
            <p:cNvPr id="16" name="Hexagon 15"/>
            <p:cNvSpPr/>
            <p:nvPr/>
          </p:nvSpPr>
          <p:spPr>
            <a:xfrm>
              <a:off x="2426208" y="1664208"/>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reeform 38"/>
            <p:cNvSpPr/>
            <p:nvPr/>
          </p:nvSpPr>
          <p:spPr>
            <a:xfrm>
              <a:off x="2721329" y="1884512"/>
              <a:ext cx="622861" cy="711536"/>
            </a:xfrm>
            <a:custGeom>
              <a:avLst/>
              <a:gdLst/>
              <a:ahLst/>
              <a:cxnLst/>
              <a:rect l="l" t="t" r="r" b="b"/>
              <a:pathLst>
                <a:path w="1804773" h="1931671">
                  <a:moveTo>
                    <a:pt x="0" y="0"/>
                  </a:moveTo>
                  <a:lnTo>
                    <a:pt x="1804773" y="0"/>
                  </a:lnTo>
                  <a:lnTo>
                    <a:pt x="1804773" y="1931671"/>
                  </a:lnTo>
                  <a:lnTo>
                    <a:pt x="0" y="193167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US" sz="1200"/>
            </a:p>
          </p:txBody>
        </p:sp>
      </p:grpSp>
      <p:grpSp>
        <p:nvGrpSpPr>
          <p:cNvPr id="4" name="Group 3"/>
          <p:cNvGrpSpPr/>
          <p:nvPr/>
        </p:nvGrpSpPr>
        <p:grpSpPr>
          <a:xfrm>
            <a:off x="3992880" y="1731300"/>
            <a:ext cx="1213104" cy="1152144"/>
            <a:chOff x="3992880" y="1731300"/>
            <a:chExt cx="1213104" cy="1152144"/>
          </a:xfrm>
        </p:grpSpPr>
        <p:sp>
          <p:nvSpPr>
            <p:cNvPr id="20" name="Hexagon 19"/>
            <p:cNvSpPr/>
            <p:nvPr/>
          </p:nvSpPr>
          <p:spPr>
            <a:xfrm>
              <a:off x="3992880" y="1731300"/>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40"/>
            <p:cNvSpPr/>
            <p:nvPr/>
          </p:nvSpPr>
          <p:spPr>
            <a:xfrm>
              <a:off x="4260570" y="1967462"/>
              <a:ext cx="622860" cy="676772"/>
            </a:xfrm>
            <a:custGeom>
              <a:avLst/>
              <a:gdLst/>
              <a:ahLst/>
              <a:cxnLst/>
              <a:rect l="l" t="t" r="r" b="b"/>
              <a:pathLst>
                <a:path w="1631135" h="2017249">
                  <a:moveTo>
                    <a:pt x="0" y="0"/>
                  </a:moveTo>
                  <a:lnTo>
                    <a:pt x="1631134" y="0"/>
                  </a:lnTo>
                  <a:lnTo>
                    <a:pt x="1631134" y="2017249"/>
                  </a:lnTo>
                  <a:lnTo>
                    <a:pt x="0" y="2017249"/>
                  </a:lnTo>
                  <a:lnTo>
                    <a:pt x="0" y="0"/>
                  </a:lnTo>
                  <a:close/>
                </a:path>
              </a:pathLst>
            </a:custGeom>
            <a:blipFill>
              <a:blip r:embed="rId7"/>
              <a:stretch>
                <a:fillRect/>
              </a:stretch>
            </a:blipFill>
          </p:spPr>
          <p:txBody>
            <a:bodyPr/>
            <a:lstStyle/>
            <a:p>
              <a:endParaRPr lang="en-US" sz="1200"/>
            </a:p>
          </p:txBody>
        </p:sp>
      </p:grpSp>
      <p:sp>
        <p:nvSpPr>
          <p:cNvPr id="30" name="Hexagon 29"/>
          <p:cNvSpPr/>
          <p:nvPr/>
        </p:nvSpPr>
        <p:spPr>
          <a:xfrm>
            <a:off x="2426207" y="3435096"/>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Hexagon 30"/>
          <p:cNvSpPr/>
          <p:nvPr/>
        </p:nvSpPr>
        <p:spPr>
          <a:xfrm>
            <a:off x="3992880" y="3435096"/>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Hexagon 31"/>
          <p:cNvSpPr/>
          <p:nvPr/>
        </p:nvSpPr>
        <p:spPr>
          <a:xfrm>
            <a:off x="5559552" y="3435096"/>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Hexagon 32"/>
          <p:cNvSpPr/>
          <p:nvPr/>
        </p:nvSpPr>
        <p:spPr>
          <a:xfrm>
            <a:off x="7126224" y="3435096"/>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Hexagon 33"/>
          <p:cNvSpPr/>
          <p:nvPr/>
        </p:nvSpPr>
        <p:spPr>
          <a:xfrm>
            <a:off x="7126224" y="1729776"/>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Hexagon 34"/>
          <p:cNvSpPr/>
          <p:nvPr/>
        </p:nvSpPr>
        <p:spPr>
          <a:xfrm>
            <a:off x="5559552" y="1664208"/>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Freeform 39"/>
          <p:cNvSpPr/>
          <p:nvPr/>
        </p:nvSpPr>
        <p:spPr>
          <a:xfrm>
            <a:off x="5780815" y="2082633"/>
            <a:ext cx="770578" cy="315293"/>
          </a:xfrm>
          <a:custGeom>
            <a:avLst/>
            <a:gdLst/>
            <a:ahLst/>
            <a:cxnLst/>
            <a:rect l="l" t="t" r="r" b="b"/>
            <a:pathLst>
              <a:path w="2205734" h="639663">
                <a:moveTo>
                  <a:pt x="0" y="0"/>
                </a:moveTo>
                <a:lnTo>
                  <a:pt x="2205734" y="0"/>
                </a:lnTo>
                <a:lnTo>
                  <a:pt x="2205734" y="639663"/>
                </a:lnTo>
                <a:lnTo>
                  <a:pt x="0" y="639663"/>
                </a:lnTo>
                <a:lnTo>
                  <a:pt x="0" y="0"/>
                </a:lnTo>
                <a:close/>
              </a:path>
            </a:pathLst>
          </a:custGeom>
          <a:blipFill>
            <a:blip r:embed="rId8"/>
            <a:stretch>
              <a:fillRect/>
            </a:stretch>
          </a:blipFill>
        </p:spPr>
        <p:txBody>
          <a:bodyPr/>
          <a:lstStyle/>
          <a:p>
            <a:endParaRPr lang="en-US" sz="1200"/>
          </a:p>
        </p:txBody>
      </p:sp>
      <p:pic>
        <p:nvPicPr>
          <p:cNvPr id="38" name="Picture 37" descr="A blue and white logo&#10;&#10;Description automatically generated">
            <a:extLst>
              <a:ext uri="{FF2B5EF4-FFF2-40B4-BE49-F238E27FC236}">
                <a16:creationId xmlns="" xmlns:a16="http://schemas.microsoft.com/office/drawing/2014/main" id="{B69D689E-2099-9284-800C-EE42432681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3161" y="1955690"/>
            <a:ext cx="539230" cy="700316"/>
          </a:xfrm>
          <a:prstGeom prst="rect">
            <a:avLst/>
          </a:prstGeom>
        </p:spPr>
      </p:pic>
      <p:pic>
        <p:nvPicPr>
          <p:cNvPr id="39" name="Picture 38" descr="A screenshot of a computer&#10;&#10;Description automatically generated">
            <a:extLst>
              <a:ext uri="{FF2B5EF4-FFF2-40B4-BE49-F238E27FC236}">
                <a16:creationId xmlns="" xmlns:a16="http://schemas.microsoft.com/office/drawing/2014/main" id="{84C53831-2F28-07E2-8E05-470F944CC54E}"/>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40481" b="77981" l="26054" r="51599">
                        <a14:foregroundMark x1="26097" y1="58787" x2="34116" y2="58787"/>
                        <a14:foregroundMark x1="34116" y1="58787" x2="38299" y2="69822"/>
                        <a14:foregroundMark x1="38299" y1="69822" x2="33423" y2="67948"/>
                        <a14:foregroundMark x1="26304" y1="60148" x2="26088" y2="59780"/>
                        <a14:foregroundMark x1="30136" y1="66684" x2="26320" y2="60176"/>
                        <a14:foregroundMark x1="32096" y1="66927" x2="26088" y2="60722"/>
                        <a14:foregroundMark x1="38279" y1="41664" x2="43062" y2="47733"/>
                        <a14:foregroundMark x1="37900" y1="41183" x2="38166" y2="41520"/>
                        <a14:backgroundMark x1="22551" y1="38023" x2="32653" y2="38023"/>
                        <a14:backgroundMark x1="32653" y1="38023" x2="51088" y2="36559"/>
                        <a14:backgroundMark x1="51088" y1="36559" x2="54354" y2="48117"/>
                        <a14:backgroundMark x1="54354" y1="48117" x2="55000" y2="74582"/>
                        <a14:backgroundMark x1="55000" y1="74582" x2="47041" y2="82950"/>
                        <a14:backgroundMark x1="47041" y1="82950" x2="29490" y2="82950"/>
                        <a14:backgroundMark x1="29490" y1="82950" x2="22755" y2="73483"/>
                        <a14:backgroundMark x1="22755" y1="73483" x2="22891" y2="39017"/>
                        <a14:backgroundMark x1="23844" y1="57793" x2="34456" y2="39487"/>
                        <a14:backgroundMark x1="31871" y1="68149" x2="31871" y2="68149"/>
                        <a14:backgroundMark x1="31871" y1="68149" x2="29626" y2="68149"/>
                        <a14:backgroundMark x1="32517" y1="67678" x2="29932" y2="67678"/>
                        <a14:backgroundMark x1="25136" y1="61245" x2="25136" y2="61245"/>
                        <a14:backgroundMark x1="24796" y1="59780" x2="24796" y2="62238"/>
                        <a14:backgroundMark x1="37007" y1="42939" x2="39252" y2="45921"/>
                        <a14:backgroundMark x1="37347" y1="43933" x2="37347" y2="43933"/>
                        <a14:backgroundMark x1="37347" y1="43933" x2="37347" y2="43933"/>
                        <a14:backgroundMark x1="38299" y1="46914" x2="35714" y2="43462"/>
                        <a14:backgroundMark x1="32177" y1="67678" x2="30272" y2="67678"/>
                        <a14:backgroundMark x1="29286" y1="67155" x2="32823" y2="69142"/>
                        <a14:backgroundMark x1="36361" y1="41004" x2="38299" y2="45921"/>
                        <a14:backgroundMark x1="35170" y1="41056" x2="36769" y2="41579"/>
                        <a14:backgroundMark x1="36122" y1="42050" x2="36122" y2="42050"/>
                        <a14:backgroundMark x1="37721" y1="45502" x2="36429" y2="42573"/>
                        <a14:backgroundMark x1="37721" y1="42050" x2="39320" y2="44561"/>
                        <a14:backgroundMark x1="36122" y1="41579" x2="38061" y2="43567"/>
                        <a14:backgroundMark x1="36769" y1="41579" x2="36769" y2="41579"/>
                        <a14:backgroundMark x1="38061" y1="46025" x2="36429" y2="44561"/>
                        <a14:backgroundMark x1="37415" y1="45031" x2="37415" y2="45031"/>
                        <a14:backgroundMark x1="44150" y1="48483" x2="42211" y2="48483"/>
                        <a14:backgroundMark x1="44490" y1="49006" x2="41905" y2="49006"/>
                        <a14:backgroundMark x1="33231" y1="67730" x2="30986" y2="67730"/>
                        <a14:backgroundMark x1="33537" y1="68253" x2="29694" y2="67259"/>
                        <a14:backgroundMark x1="32585" y1="68724" x2="32585" y2="68724"/>
                        <a14:backgroundMark x1="32279" y1="71234" x2="32279" y2="71234"/>
                        <a14:backgroundMark x1="36429" y1="40586" x2="36769" y2="44038"/>
                        <a14:backgroundMark x1="37721" y1="40115" x2="36429" y2="42573"/>
                        <a14:backgroundMark x1="44796" y1="49948" x2="44796" y2="49948"/>
                        <a14:backgroundMark x1="45102" y1="47490" x2="43503" y2="49006"/>
                        <a14:backgroundMark x1="38707" y1="48013" x2="36429" y2="45031"/>
                        <a14:backgroundMark x1="37721" y1="43567" x2="38061" y2="44561"/>
                        <a14:backgroundMark x1="39014" y1="47490" x2="38061" y2="47019"/>
                        <a14:backgroundMark x1="38367" y1="45031" x2="38367" y2="45031"/>
                        <a14:backgroundMark x1="39014" y1="41579" x2="39014" y2="41579"/>
                        <a14:backgroundMark x1="36122" y1="44038" x2="36122" y2="44038"/>
                        <a14:backgroundMark x1="36769" y1="43044" x2="36769" y2="43044"/>
                        <a14:backgroundMark x1="37721" y1="46496" x2="39320" y2="45031"/>
                        <a14:backgroundMark x1="38061" y1="45031" x2="38061" y2="45502"/>
                        <a14:backgroundMark x1="37075" y1="44561" x2="37415" y2="42573"/>
                        <a14:backgroundMark x1="36429" y1="43567" x2="36429" y2="43567"/>
                        <a14:backgroundMark x1="24864" y1="65795" x2="25510" y2="61820"/>
                        <a14:backgroundMark x1="25510" y1="64278" x2="25510" y2="61820"/>
                        <a14:backgroundMark x1="25850" y1="55910" x2="25204" y2="61349"/>
                        <a14:backgroundMark x1="25850" y1="63808" x2="26156" y2="60826"/>
                        <a14:backgroundMark x1="38061" y1="45031" x2="38061" y2="41579"/>
                      </a14:backgroundRemoval>
                    </a14:imgEffect>
                  </a14:imgLayer>
                </a14:imgProps>
              </a:ext>
              <a:ext uri="{28A0092B-C50C-407E-A947-70E740481C1C}">
                <a14:useLocalDpi xmlns:a14="http://schemas.microsoft.com/office/drawing/2010/main" val="0"/>
              </a:ext>
            </a:extLst>
          </a:blip>
          <a:srcRect l="24390" t="37990" r="45346" b="17486"/>
          <a:stretch/>
        </p:blipFill>
        <p:spPr>
          <a:xfrm>
            <a:off x="1154657" y="3672782"/>
            <a:ext cx="622860" cy="676772"/>
          </a:xfrm>
          <a:prstGeom prst="rect">
            <a:avLst/>
          </a:prstGeom>
        </p:spPr>
      </p:pic>
      <p:sp>
        <p:nvSpPr>
          <p:cNvPr id="40" name="Freeform 37"/>
          <p:cNvSpPr/>
          <p:nvPr/>
        </p:nvSpPr>
        <p:spPr>
          <a:xfrm>
            <a:off x="2773832" y="3672782"/>
            <a:ext cx="517854" cy="681489"/>
          </a:xfrm>
          <a:custGeom>
            <a:avLst/>
            <a:gdLst/>
            <a:ahLst/>
            <a:cxnLst/>
            <a:rect l="l" t="t" r="r" b="b"/>
            <a:pathLst>
              <a:path w="1710005" h="1824005">
                <a:moveTo>
                  <a:pt x="0" y="0"/>
                </a:moveTo>
                <a:lnTo>
                  <a:pt x="1710004" y="0"/>
                </a:lnTo>
                <a:lnTo>
                  <a:pt x="1710004" y="1824005"/>
                </a:lnTo>
                <a:lnTo>
                  <a:pt x="0" y="1824005"/>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txBody>
          <a:bodyPr/>
          <a:lstStyle/>
          <a:p>
            <a:endParaRPr lang="en-US" sz="1200"/>
          </a:p>
        </p:txBody>
      </p:sp>
      <p:pic>
        <p:nvPicPr>
          <p:cNvPr id="41" name="Picture 40" descr="A logo with a white and orange logo&#10;&#10;Description automatically generated">
            <a:extLst>
              <a:ext uri="{FF2B5EF4-FFF2-40B4-BE49-F238E27FC236}">
                <a16:creationId xmlns="" xmlns:a16="http://schemas.microsoft.com/office/drawing/2014/main" id="{73B7B2CB-E513-ECD6-3361-930F9150582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44200" y="3672782"/>
            <a:ext cx="539230" cy="720935"/>
          </a:xfrm>
          <a:prstGeom prst="rect">
            <a:avLst/>
          </a:prstGeom>
        </p:spPr>
      </p:pic>
      <p:pic>
        <p:nvPicPr>
          <p:cNvPr id="42" name="Picture 41" descr="A blue ribbon on a white square&#10;&#10;Description automatically generated">
            <a:extLst>
              <a:ext uri="{FF2B5EF4-FFF2-40B4-BE49-F238E27FC236}">
                <a16:creationId xmlns="" xmlns:a16="http://schemas.microsoft.com/office/drawing/2014/main" id="{503C2DBE-3298-5259-53FD-13C6A668F68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29699" y="3696844"/>
            <a:ext cx="672809" cy="672809"/>
          </a:xfrm>
          <a:prstGeom prst="rect">
            <a:avLst/>
          </a:prstGeom>
        </p:spPr>
      </p:pic>
      <p:pic>
        <p:nvPicPr>
          <p:cNvPr id="43" name="Picture 42" descr="A close-up of a logo&#10;&#10;Description automatically generated">
            <a:extLst>
              <a:ext uri="{FF2B5EF4-FFF2-40B4-BE49-F238E27FC236}">
                <a16:creationId xmlns="" xmlns:a16="http://schemas.microsoft.com/office/drawing/2014/main" id="{BE201E90-20D3-9CA5-F621-BE265B5657C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408997" y="3836206"/>
            <a:ext cx="647557" cy="349923"/>
          </a:xfrm>
          <a:prstGeom prst="rect">
            <a:avLst/>
          </a:prstGeom>
        </p:spPr>
      </p:pic>
      <p:sp>
        <p:nvSpPr>
          <p:cNvPr id="5" name="TextBox 4">
            <a:extLst>
              <a:ext uri="{FF2B5EF4-FFF2-40B4-BE49-F238E27FC236}">
                <a16:creationId xmlns="" xmlns:a16="http://schemas.microsoft.com/office/drawing/2014/main" id="{3299DB20-8EA8-1801-59E7-F55ED4E1964B}"/>
              </a:ext>
            </a:extLst>
          </p:cNvPr>
          <p:cNvSpPr txBox="1"/>
          <p:nvPr/>
        </p:nvSpPr>
        <p:spPr>
          <a:xfrm>
            <a:off x="1062227" y="2881920"/>
            <a:ext cx="807720" cy="307777"/>
          </a:xfrm>
          <a:prstGeom prst="rect">
            <a:avLst/>
          </a:prstGeom>
          <a:noFill/>
        </p:spPr>
        <p:txBody>
          <a:bodyPr wrap="square" rtlCol="0">
            <a:spAutoFit/>
          </a:bodyPr>
          <a:lstStyle/>
          <a:p>
            <a:r>
              <a:rPr lang="en-IN" dirty="0"/>
              <a:t>Python</a:t>
            </a:r>
          </a:p>
        </p:txBody>
      </p:sp>
      <p:sp>
        <p:nvSpPr>
          <p:cNvPr id="6" name="TextBox 5">
            <a:extLst>
              <a:ext uri="{FF2B5EF4-FFF2-40B4-BE49-F238E27FC236}">
                <a16:creationId xmlns="" xmlns:a16="http://schemas.microsoft.com/office/drawing/2014/main" id="{2EDFA736-9480-C19A-ED7A-E949BF63C51E}"/>
              </a:ext>
            </a:extLst>
          </p:cNvPr>
          <p:cNvSpPr txBox="1"/>
          <p:nvPr/>
        </p:nvSpPr>
        <p:spPr>
          <a:xfrm>
            <a:off x="2628900" y="2865256"/>
            <a:ext cx="807720" cy="307777"/>
          </a:xfrm>
          <a:prstGeom prst="rect">
            <a:avLst/>
          </a:prstGeom>
          <a:noFill/>
        </p:spPr>
        <p:txBody>
          <a:bodyPr wrap="square" rtlCol="0">
            <a:spAutoFit/>
          </a:bodyPr>
          <a:lstStyle/>
          <a:p>
            <a:r>
              <a:rPr lang="en-IN" dirty="0" err="1"/>
              <a:t>Numpy</a:t>
            </a:r>
            <a:endParaRPr lang="en-IN" dirty="0"/>
          </a:p>
        </p:txBody>
      </p:sp>
      <p:sp>
        <p:nvSpPr>
          <p:cNvPr id="7" name="TextBox 6">
            <a:extLst>
              <a:ext uri="{FF2B5EF4-FFF2-40B4-BE49-F238E27FC236}">
                <a16:creationId xmlns="" xmlns:a16="http://schemas.microsoft.com/office/drawing/2014/main" id="{3418282E-BDED-84E1-1314-A2E941E158EA}"/>
              </a:ext>
            </a:extLst>
          </p:cNvPr>
          <p:cNvSpPr txBox="1"/>
          <p:nvPr/>
        </p:nvSpPr>
        <p:spPr>
          <a:xfrm>
            <a:off x="4253712" y="2881956"/>
            <a:ext cx="952272" cy="307777"/>
          </a:xfrm>
          <a:prstGeom prst="rect">
            <a:avLst/>
          </a:prstGeom>
          <a:noFill/>
        </p:spPr>
        <p:txBody>
          <a:bodyPr wrap="square" rtlCol="0">
            <a:spAutoFit/>
          </a:bodyPr>
          <a:lstStyle/>
          <a:p>
            <a:r>
              <a:rPr lang="en-IN" dirty="0"/>
              <a:t>OpenCV</a:t>
            </a:r>
          </a:p>
        </p:txBody>
      </p:sp>
      <p:sp>
        <p:nvSpPr>
          <p:cNvPr id="8" name="TextBox 7">
            <a:extLst>
              <a:ext uri="{FF2B5EF4-FFF2-40B4-BE49-F238E27FC236}">
                <a16:creationId xmlns="" xmlns:a16="http://schemas.microsoft.com/office/drawing/2014/main" id="{624DE418-AD19-24C5-DD47-8F63502351E2}"/>
              </a:ext>
            </a:extLst>
          </p:cNvPr>
          <p:cNvSpPr txBox="1"/>
          <p:nvPr/>
        </p:nvSpPr>
        <p:spPr>
          <a:xfrm>
            <a:off x="5884392" y="2883544"/>
            <a:ext cx="807720" cy="307777"/>
          </a:xfrm>
          <a:prstGeom prst="rect">
            <a:avLst/>
          </a:prstGeom>
          <a:noFill/>
        </p:spPr>
        <p:txBody>
          <a:bodyPr wrap="square" rtlCol="0">
            <a:spAutoFit/>
          </a:bodyPr>
          <a:lstStyle/>
          <a:p>
            <a:r>
              <a:rPr lang="en-IN" dirty="0" err="1"/>
              <a:t>Keras</a:t>
            </a:r>
            <a:endParaRPr lang="en-IN" dirty="0"/>
          </a:p>
        </p:txBody>
      </p:sp>
      <p:sp>
        <p:nvSpPr>
          <p:cNvPr id="9" name="TextBox 8">
            <a:extLst>
              <a:ext uri="{FF2B5EF4-FFF2-40B4-BE49-F238E27FC236}">
                <a16:creationId xmlns="" xmlns:a16="http://schemas.microsoft.com/office/drawing/2014/main" id="{E9D9EB03-09B2-5D4C-2EE3-0CDFBFE7F114}"/>
              </a:ext>
            </a:extLst>
          </p:cNvPr>
          <p:cNvSpPr txBox="1"/>
          <p:nvPr/>
        </p:nvSpPr>
        <p:spPr>
          <a:xfrm>
            <a:off x="7498176" y="2887775"/>
            <a:ext cx="807720" cy="307777"/>
          </a:xfrm>
          <a:prstGeom prst="rect">
            <a:avLst/>
          </a:prstGeom>
          <a:noFill/>
        </p:spPr>
        <p:txBody>
          <a:bodyPr wrap="square" rtlCol="0">
            <a:spAutoFit/>
          </a:bodyPr>
          <a:lstStyle/>
          <a:p>
            <a:r>
              <a:rPr lang="en-IN" dirty="0"/>
              <a:t>CSS</a:t>
            </a:r>
          </a:p>
        </p:txBody>
      </p:sp>
      <p:sp>
        <p:nvSpPr>
          <p:cNvPr id="10" name="TextBox 9">
            <a:extLst>
              <a:ext uri="{FF2B5EF4-FFF2-40B4-BE49-F238E27FC236}">
                <a16:creationId xmlns="" xmlns:a16="http://schemas.microsoft.com/office/drawing/2014/main" id="{96C14B9E-DBF9-AF14-D4C3-77D47EDB8D45}"/>
              </a:ext>
            </a:extLst>
          </p:cNvPr>
          <p:cNvSpPr txBox="1"/>
          <p:nvPr/>
        </p:nvSpPr>
        <p:spPr>
          <a:xfrm>
            <a:off x="1068437" y="4584192"/>
            <a:ext cx="807720" cy="523220"/>
          </a:xfrm>
          <a:prstGeom prst="rect">
            <a:avLst/>
          </a:prstGeom>
          <a:noFill/>
        </p:spPr>
        <p:txBody>
          <a:bodyPr wrap="square" rtlCol="0">
            <a:spAutoFit/>
          </a:bodyPr>
          <a:lstStyle/>
          <a:p>
            <a:r>
              <a:rPr lang="en-IN" dirty="0"/>
              <a:t>JIRA	</a:t>
            </a:r>
          </a:p>
        </p:txBody>
      </p:sp>
      <p:sp>
        <p:nvSpPr>
          <p:cNvPr id="11" name="TextBox 10">
            <a:extLst>
              <a:ext uri="{FF2B5EF4-FFF2-40B4-BE49-F238E27FC236}">
                <a16:creationId xmlns="" xmlns:a16="http://schemas.microsoft.com/office/drawing/2014/main" id="{4D5E7027-28B8-1E58-8791-04ADF5EA3864}"/>
              </a:ext>
            </a:extLst>
          </p:cNvPr>
          <p:cNvSpPr txBox="1"/>
          <p:nvPr/>
        </p:nvSpPr>
        <p:spPr>
          <a:xfrm>
            <a:off x="2548459" y="4587240"/>
            <a:ext cx="1118949" cy="307777"/>
          </a:xfrm>
          <a:prstGeom prst="rect">
            <a:avLst/>
          </a:prstGeom>
          <a:noFill/>
        </p:spPr>
        <p:txBody>
          <a:bodyPr wrap="square" rtlCol="0">
            <a:spAutoFit/>
          </a:bodyPr>
          <a:lstStyle/>
          <a:p>
            <a:r>
              <a:rPr lang="en-IN" dirty="0"/>
              <a:t>TensorFlow</a:t>
            </a:r>
          </a:p>
        </p:txBody>
      </p:sp>
      <p:sp>
        <p:nvSpPr>
          <p:cNvPr id="12" name="TextBox 11">
            <a:extLst>
              <a:ext uri="{FF2B5EF4-FFF2-40B4-BE49-F238E27FC236}">
                <a16:creationId xmlns="" xmlns:a16="http://schemas.microsoft.com/office/drawing/2014/main" id="{6B517DD5-4611-6C5B-8E6A-8B766BFD48F0}"/>
              </a:ext>
            </a:extLst>
          </p:cNvPr>
          <p:cNvSpPr txBox="1"/>
          <p:nvPr/>
        </p:nvSpPr>
        <p:spPr>
          <a:xfrm>
            <a:off x="4209955" y="4584192"/>
            <a:ext cx="807720" cy="307777"/>
          </a:xfrm>
          <a:prstGeom prst="rect">
            <a:avLst/>
          </a:prstGeom>
          <a:noFill/>
        </p:spPr>
        <p:txBody>
          <a:bodyPr wrap="square" rtlCol="0">
            <a:spAutoFit/>
          </a:bodyPr>
          <a:lstStyle/>
          <a:p>
            <a:r>
              <a:rPr lang="en-IN" dirty="0"/>
              <a:t>HTML</a:t>
            </a:r>
          </a:p>
        </p:txBody>
      </p:sp>
      <p:sp>
        <p:nvSpPr>
          <p:cNvPr id="13" name="TextBox 12">
            <a:extLst>
              <a:ext uri="{FF2B5EF4-FFF2-40B4-BE49-F238E27FC236}">
                <a16:creationId xmlns="" xmlns:a16="http://schemas.microsoft.com/office/drawing/2014/main" id="{E8680CB5-B5E1-EDA9-B67E-5CB0D14DB340}"/>
              </a:ext>
            </a:extLst>
          </p:cNvPr>
          <p:cNvSpPr txBox="1"/>
          <p:nvPr/>
        </p:nvSpPr>
        <p:spPr>
          <a:xfrm>
            <a:off x="5856398" y="4579562"/>
            <a:ext cx="807720" cy="523220"/>
          </a:xfrm>
          <a:prstGeom prst="rect">
            <a:avLst/>
          </a:prstGeom>
          <a:noFill/>
        </p:spPr>
        <p:txBody>
          <a:bodyPr wrap="square" rtlCol="0">
            <a:spAutoFit/>
          </a:bodyPr>
          <a:lstStyle/>
          <a:p>
            <a:r>
              <a:rPr lang="en-IN" dirty="0"/>
              <a:t>Visual Studio</a:t>
            </a:r>
          </a:p>
        </p:txBody>
      </p:sp>
      <p:sp>
        <p:nvSpPr>
          <p:cNvPr id="14" name="TextBox 13">
            <a:extLst>
              <a:ext uri="{FF2B5EF4-FFF2-40B4-BE49-F238E27FC236}">
                <a16:creationId xmlns="" xmlns:a16="http://schemas.microsoft.com/office/drawing/2014/main" id="{4ECF5558-AE21-E756-40B9-BA0C2B80B3ED}"/>
              </a:ext>
            </a:extLst>
          </p:cNvPr>
          <p:cNvSpPr txBox="1"/>
          <p:nvPr/>
        </p:nvSpPr>
        <p:spPr>
          <a:xfrm>
            <a:off x="7522427" y="4579561"/>
            <a:ext cx="807720" cy="307777"/>
          </a:xfrm>
          <a:prstGeom prst="rect">
            <a:avLst/>
          </a:prstGeom>
          <a:noFill/>
        </p:spPr>
        <p:txBody>
          <a:bodyPr wrap="square" rtlCol="0">
            <a:spAutoFit/>
          </a:bodyPr>
          <a:lstStyle/>
          <a:p>
            <a:r>
              <a:rPr lang="en-IN" dirty="0"/>
              <a:t>GIT</a:t>
            </a:r>
          </a:p>
        </p:txBody>
      </p:sp>
    </p:spTree>
    <p:extLst>
      <p:ext uri="{BB962C8B-B14F-4D97-AF65-F5344CB8AC3E}">
        <p14:creationId xmlns:p14="http://schemas.microsoft.com/office/powerpoint/2010/main" val="26275221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7A9119-1963-4C5F-5848-AC0BBDC9215F}"/>
              </a:ext>
            </a:extLst>
          </p:cNvPr>
          <p:cNvSpPr>
            <a:spLocks noGrp="1"/>
          </p:cNvSpPr>
          <p:nvPr>
            <p:ph type="title"/>
          </p:nvPr>
        </p:nvSpPr>
        <p:spPr/>
        <p:txBody>
          <a:bodyPr/>
          <a:lstStyle/>
          <a:p>
            <a:r>
              <a:rPr lang="en-IN" sz="1800" dirty="0"/>
              <a:t>WHERE ARE THEY USED?</a:t>
            </a:r>
          </a:p>
        </p:txBody>
      </p:sp>
      <p:sp>
        <p:nvSpPr>
          <p:cNvPr id="3" name="Subtitle 2">
            <a:extLst>
              <a:ext uri="{FF2B5EF4-FFF2-40B4-BE49-F238E27FC236}">
                <a16:creationId xmlns="" xmlns:a16="http://schemas.microsoft.com/office/drawing/2014/main" id="{493298FB-1B65-5521-53EB-A431EA701897}"/>
              </a:ext>
            </a:extLst>
          </p:cNvPr>
          <p:cNvSpPr>
            <a:spLocks noGrp="1"/>
          </p:cNvSpPr>
          <p:nvPr>
            <p:ph type="subTitle" idx="1"/>
          </p:nvPr>
        </p:nvSpPr>
        <p:spPr>
          <a:xfrm>
            <a:off x="0" y="2774572"/>
            <a:ext cx="2834639" cy="1342129"/>
          </a:xfrm>
        </p:spPr>
        <p:txBody>
          <a:bodyPr/>
          <a:lstStyle/>
          <a:p>
            <a:pPr algn="ctr"/>
            <a:r>
              <a:rPr lang="en-IN" b="1" dirty="0">
                <a:solidFill>
                  <a:srgbClr val="1A7068"/>
                </a:solidFill>
              </a:rPr>
              <a:t>Front End</a:t>
            </a:r>
          </a:p>
          <a:p>
            <a:pPr algn="ctr"/>
            <a:r>
              <a:rPr lang="en-IN" dirty="0">
                <a:solidFill>
                  <a:srgbClr val="1A7068"/>
                </a:solidFill>
              </a:rPr>
              <a:t>HTML, CSS:  Used for building our website </a:t>
            </a:r>
          </a:p>
          <a:p>
            <a:pPr algn="ctr"/>
            <a:r>
              <a:rPr lang="en-IN" dirty="0">
                <a:solidFill>
                  <a:srgbClr val="1A7068"/>
                </a:solidFill>
              </a:rPr>
              <a:t>Visual Studio: For Front end coding  </a:t>
            </a:r>
          </a:p>
          <a:p>
            <a:pPr algn="ctr"/>
            <a:r>
              <a:rPr lang="en-IN" dirty="0">
                <a:solidFill>
                  <a:srgbClr val="1A7068"/>
                </a:solidFill>
              </a:rPr>
              <a:t>Figma: Used for Designing (Design Interface) </a:t>
            </a:r>
          </a:p>
          <a:p>
            <a:endParaRPr lang="en-IN" dirty="0"/>
          </a:p>
          <a:p>
            <a:endParaRPr lang="en-IN" dirty="0"/>
          </a:p>
          <a:p>
            <a:endParaRPr lang="en-IN" dirty="0"/>
          </a:p>
          <a:p>
            <a:endParaRPr lang="en-IN" dirty="0"/>
          </a:p>
        </p:txBody>
      </p:sp>
      <p:pic>
        <p:nvPicPr>
          <p:cNvPr id="1026" name="Picture 2" descr="Effective Team Meetings: 10 Steps You Must Take - ThinkThyme">
            <a:extLst>
              <a:ext uri="{FF2B5EF4-FFF2-40B4-BE49-F238E27FC236}">
                <a16:creationId xmlns="" xmlns:a16="http://schemas.microsoft.com/office/drawing/2014/main" id="{DE06C27E-DFC6-99FF-EA51-6DEF8E07D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4540" y="1287780"/>
            <a:ext cx="2301240" cy="13792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ont end - Free interface icons">
            <a:extLst>
              <a:ext uri="{FF2B5EF4-FFF2-40B4-BE49-F238E27FC236}">
                <a16:creationId xmlns="" xmlns:a16="http://schemas.microsoft.com/office/drawing/2014/main" id="{2780D39C-421D-FEFD-2062-0C7CFE016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04" y="996765"/>
            <a:ext cx="1869215" cy="1733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ack-end, browser, code, development, gears icon - Download on Iconfinder">
            <a:extLst>
              <a:ext uri="{FF2B5EF4-FFF2-40B4-BE49-F238E27FC236}">
                <a16:creationId xmlns="" xmlns:a16="http://schemas.microsoft.com/office/drawing/2014/main" id="{AE130F72-39E7-5732-30B2-3275BA6C99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2750" y="1105500"/>
            <a:ext cx="1869215" cy="15163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9963B2FA-EC44-69DC-4512-649E1D4B7922}"/>
              </a:ext>
            </a:extLst>
          </p:cNvPr>
          <p:cNvSpPr txBox="1"/>
          <p:nvPr/>
        </p:nvSpPr>
        <p:spPr>
          <a:xfrm>
            <a:off x="3108960" y="2804606"/>
            <a:ext cx="2293619" cy="1615827"/>
          </a:xfrm>
          <a:prstGeom prst="rect">
            <a:avLst/>
          </a:prstGeom>
          <a:noFill/>
        </p:spPr>
        <p:txBody>
          <a:bodyPr wrap="square">
            <a:spAutoFit/>
          </a:bodyPr>
          <a:lstStyle/>
          <a:p>
            <a:pPr algn="ctr"/>
            <a:r>
              <a:rPr lang="en-IN" sz="1100" b="1" dirty="0">
                <a:solidFill>
                  <a:srgbClr val="1A7068"/>
                </a:solidFill>
                <a:latin typeface="Work Sans" pitchFamily="2" charset="0"/>
              </a:rPr>
              <a:t>Back End </a:t>
            </a:r>
          </a:p>
          <a:p>
            <a:pPr algn="ctr"/>
            <a:r>
              <a:rPr lang="en-IN" sz="1100" dirty="0" err="1">
                <a:solidFill>
                  <a:srgbClr val="1A7068"/>
                </a:solidFill>
                <a:latin typeface="Work Sans" pitchFamily="2" charset="0"/>
              </a:rPr>
              <a:t>Keras</a:t>
            </a:r>
            <a:r>
              <a:rPr lang="en-IN" sz="1100" dirty="0">
                <a:solidFill>
                  <a:srgbClr val="1A7068"/>
                </a:solidFill>
                <a:latin typeface="Work Sans" pitchFamily="2" charset="0"/>
              </a:rPr>
              <a:t>, </a:t>
            </a:r>
            <a:r>
              <a:rPr lang="en-IN" sz="1100" dirty="0" err="1">
                <a:solidFill>
                  <a:srgbClr val="1A7068"/>
                </a:solidFill>
                <a:latin typeface="Work Sans" pitchFamily="2" charset="0"/>
              </a:rPr>
              <a:t>Numpy</a:t>
            </a:r>
            <a:r>
              <a:rPr lang="en-IN" sz="1100" dirty="0">
                <a:solidFill>
                  <a:srgbClr val="1A7068"/>
                </a:solidFill>
                <a:latin typeface="Work Sans" pitchFamily="2" charset="0"/>
              </a:rPr>
              <a:t> , </a:t>
            </a:r>
            <a:r>
              <a:rPr lang="en-IN" sz="1100" dirty="0" err="1">
                <a:solidFill>
                  <a:srgbClr val="1A7068"/>
                </a:solidFill>
                <a:latin typeface="Work Sans" pitchFamily="2" charset="0"/>
              </a:rPr>
              <a:t>Tensorflow</a:t>
            </a:r>
            <a:r>
              <a:rPr lang="en-IN" sz="1100" dirty="0">
                <a:solidFill>
                  <a:srgbClr val="1A7068"/>
                </a:solidFill>
                <a:latin typeface="Work Sans" pitchFamily="2" charset="0"/>
              </a:rPr>
              <a:t>: ML Libraries used for model building</a:t>
            </a:r>
          </a:p>
          <a:p>
            <a:pPr algn="ctr"/>
            <a:r>
              <a:rPr lang="en-IN" sz="1100" dirty="0">
                <a:solidFill>
                  <a:srgbClr val="1A7068"/>
                </a:solidFill>
                <a:latin typeface="Work Sans" pitchFamily="2" charset="0"/>
              </a:rPr>
              <a:t>Python: Used for programming ML Models</a:t>
            </a:r>
          </a:p>
          <a:p>
            <a:pPr algn="ctr"/>
            <a:r>
              <a:rPr lang="en-IN" sz="1100" dirty="0">
                <a:solidFill>
                  <a:srgbClr val="1A7068"/>
                </a:solidFill>
                <a:latin typeface="Work Sans" pitchFamily="2" charset="0"/>
              </a:rPr>
              <a:t>Open CV: For object detection</a:t>
            </a:r>
          </a:p>
          <a:p>
            <a:pPr algn="ctr"/>
            <a:r>
              <a:rPr lang="en-IN" sz="1100" dirty="0">
                <a:solidFill>
                  <a:srgbClr val="1A7068"/>
                </a:solidFill>
                <a:latin typeface="Work Sans" pitchFamily="2" charset="0"/>
              </a:rPr>
              <a:t>Django : To connect with Front end</a:t>
            </a:r>
            <a:endParaRPr lang="en-IN" dirty="0"/>
          </a:p>
        </p:txBody>
      </p:sp>
      <p:sp>
        <p:nvSpPr>
          <p:cNvPr id="9" name="TextBox 8">
            <a:extLst>
              <a:ext uri="{FF2B5EF4-FFF2-40B4-BE49-F238E27FC236}">
                <a16:creationId xmlns="" xmlns:a16="http://schemas.microsoft.com/office/drawing/2014/main" id="{3DC10759-5E91-47B6-EC91-9951343C5C4D}"/>
              </a:ext>
            </a:extLst>
          </p:cNvPr>
          <p:cNvSpPr txBox="1"/>
          <p:nvPr/>
        </p:nvSpPr>
        <p:spPr>
          <a:xfrm>
            <a:off x="5859052" y="2804606"/>
            <a:ext cx="2566035" cy="1107996"/>
          </a:xfrm>
          <a:prstGeom prst="rect">
            <a:avLst/>
          </a:prstGeom>
          <a:noFill/>
        </p:spPr>
        <p:txBody>
          <a:bodyPr wrap="square">
            <a:spAutoFit/>
          </a:bodyPr>
          <a:lstStyle/>
          <a:p>
            <a:pPr algn="ctr"/>
            <a:r>
              <a:rPr lang="en-IN" sz="1100" b="1" dirty="0">
                <a:solidFill>
                  <a:srgbClr val="1A7068"/>
                </a:solidFill>
                <a:latin typeface="Work Sans" pitchFamily="2" charset="0"/>
              </a:rPr>
              <a:t>Management</a:t>
            </a:r>
          </a:p>
          <a:p>
            <a:pPr algn="ctr"/>
            <a:r>
              <a:rPr lang="en-IN" sz="1100" dirty="0">
                <a:solidFill>
                  <a:srgbClr val="1A7068"/>
                </a:solidFill>
                <a:latin typeface="Work Sans" pitchFamily="2" charset="0"/>
              </a:rPr>
              <a:t>JIRA : Planning and workflow</a:t>
            </a:r>
          </a:p>
          <a:p>
            <a:pPr algn="ctr"/>
            <a:r>
              <a:rPr lang="en-IN" sz="1100" dirty="0">
                <a:solidFill>
                  <a:srgbClr val="1A7068"/>
                </a:solidFill>
                <a:latin typeface="Work Sans" pitchFamily="2" charset="0"/>
              </a:rPr>
              <a:t>Teams : Daily meetings</a:t>
            </a:r>
          </a:p>
          <a:p>
            <a:pPr algn="ctr"/>
            <a:r>
              <a:rPr lang="en-IN" sz="1100" dirty="0">
                <a:solidFill>
                  <a:srgbClr val="1A7068"/>
                </a:solidFill>
                <a:latin typeface="Work Sans" pitchFamily="2" charset="0"/>
              </a:rPr>
              <a:t>WhatsApp : Daily communications</a:t>
            </a:r>
          </a:p>
          <a:p>
            <a:pPr algn="ctr"/>
            <a:r>
              <a:rPr lang="en-IN" sz="1100" dirty="0">
                <a:solidFill>
                  <a:srgbClr val="1A7068"/>
                </a:solidFill>
                <a:latin typeface="Work Sans" pitchFamily="2" charset="0"/>
              </a:rPr>
              <a:t>Git : For Source code management </a:t>
            </a:r>
          </a:p>
        </p:txBody>
      </p:sp>
    </p:spTree>
    <p:extLst>
      <p:ext uri="{BB962C8B-B14F-4D97-AF65-F5344CB8AC3E}">
        <p14:creationId xmlns:p14="http://schemas.microsoft.com/office/powerpoint/2010/main" val="39071307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36BDAB-9FD0-6EA6-B036-E45811523531}"/>
              </a:ext>
            </a:extLst>
          </p:cNvPr>
          <p:cNvSpPr>
            <a:spLocks noGrp="1"/>
          </p:cNvSpPr>
          <p:nvPr>
            <p:ph type="title"/>
          </p:nvPr>
        </p:nvSpPr>
        <p:spPr/>
        <p:txBody>
          <a:bodyPr/>
          <a:lstStyle/>
          <a:p>
            <a:r>
              <a:rPr lang="en-IN" sz="1800" dirty="0"/>
              <a:t>Machine </a:t>
            </a:r>
            <a:r>
              <a:rPr lang="en-IN" sz="1800" dirty="0" smtClean="0"/>
              <a:t>Learning Algorithm </a:t>
            </a:r>
            <a:endParaRPr lang="en-IN" sz="1800" dirty="0"/>
          </a:p>
        </p:txBody>
      </p:sp>
      <p:pic>
        <p:nvPicPr>
          <p:cNvPr id="3" name="Picture 2" descr="Green patterned leaves">
            <a:extLst>
              <a:ext uri="{FF2B5EF4-FFF2-40B4-BE49-F238E27FC236}">
                <a16:creationId xmlns="" xmlns:a16="http://schemas.microsoft.com/office/drawing/2014/main" id="{FF83B11C-7658-334A-42B9-BA74257FFABA}"/>
              </a:ext>
            </a:extLst>
          </p:cNvPr>
          <p:cNvPicPr>
            <a:picLocks noChangeAspect="1"/>
          </p:cNvPicPr>
          <p:nvPr/>
        </p:nvPicPr>
        <p:blipFill rotWithShape="1">
          <a:blip r:embed="rId2"/>
          <a:srcRect t="21997" b="21997"/>
          <a:stretch/>
        </p:blipFill>
        <p:spPr>
          <a:xfrm>
            <a:off x="664464" y="1497334"/>
            <a:ext cx="7815072" cy="2921597"/>
          </a:xfrm>
          <a:prstGeom prst="rect">
            <a:avLst/>
          </a:prstGeom>
          <a:noFill/>
        </p:spPr>
      </p:pic>
    </p:spTree>
    <p:extLst>
      <p:ext uri="{BB962C8B-B14F-4D97-AF65-F5344CB8AC3E}">
        <p14:creationId xmlns:p14="http://schemas.microsoft.com/office/powerpoint/2010/main" val="27935742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50"/>
        <p:cNvGrpSpPr/>
        <p:nvPr/>
      </p:nvGrpSpPr>
      <p:grpSpPr>
        <a:xfrm>
          <a:off x="0" y="0"/>
          <a:ext cx="0" cy="0"/>
          <a:chOff x="0" y="0"/>
          <a:chExt cx="0" cy="0"/>
        </a:xfrm>
      </p:grpSpPr>
      <p:sp>
        <p:nvSpPr>
          <p:cNvPr id="11251" name="Google Shape;11251;p66"/>
          <p:cNvSpPr txBox="1">
            <a:spLocks noGrp="1"/>
          </p:cNvSpPr>
          <p:nvPr>
            <p:ph type="title"/>
          </p:nvPr>
        </p:nvSpPr>
        <p:spPr>
          <a:xfrm>
            <a:off x="720000" y="630000"/>
            <a:ext cx="36975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AGENDA</a:t>
            </a:r>
            <a:endParaRPr dirty="0"/>
          </a:p>
        </p:txBody>
      </p:sp>
      <p:sp>
        <p:nvSpPr>
          <p:cNvPr id="11252" name="Google Shape;11252;p66"/>
          <p:cNvSpPr txBox="1">
            <a:spLocks noGrp="1"/>
          </p:cNvSpPr>
          <p:nvPr>
            <p:ph type="subTitle" idx="1"/>
          </p:nvPr>
        </p:nvSpPr>
        <p:spPr>
          <a:xfrm>
            <a:off x="2799315" y="1656460"/>
            <a:ext cx="18777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Project </a:t>
            </a:r>
            <a:r>
              <a:rPr lang="en" sz="1200" dirty="0" smtClean="0"/>
              <a:t>Description</a:t>
            </a:r>
            <a:r>
              <a:rPr lang="en-IN" sz="1200" dirty="0" smtClean="0"/>
              <a:t> &amp; Problem Statement</a:t>
            </a:r>
            <a:endParaRPr sz="1200" dirty="0"/>
          </a:p>
        </p:txBody>
      </p:sp>
      <p:sp>
        <p:nvSpPr>
          <p:cNvPr id="11253" name="Google Shape;11253;p66"/>
          <p:cNvSpPr txBox="1">
            <a:spLocks noGrp="1"/>
          </p:cNvSpPr>
          <p:nvPr>
            <p:ph type="subTitle" idx="2"/>
          </p:nvPr>
        </p:nvSpPr>
        <p:spPr>
          <a:xfrm>
            <a:off x="455770" y="1656460"/>
            <a:ext cx="14658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smtClean="0"/>
              <a:t>Improvements</a:t>
            </a:r>
            <a:endParaRPr sz="1200" dirty="0"/>
          </a:p>
        </p:txBody>
      </p:sp>
      <p:sp>
        <p:nvSpPr>
          <p:cNvPr id="11254" name="Google Shape;11254;p66"/>
          <p:cNvSpPr txBox="1">
            <a:spLocks noGrp="1"/>
          </p:cNvSpPr>
          <p:nvPr>
            <p:ph type="title" idx="3"/>
          </p:nvPr>
        </p:nvSpPr>
        <p:spPr>
          <a:xfrm>
            <a:off x="455770" y="1181061"/>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11255" name="Google Shape;11255;p66"/>
          <p:cNvSpPr txBox="1">
            <a:spLocks noGrp="1"/>
          </p:cNvSpPr>
          <p:nvPr>
            <p:ph type="title" idx="4"/>
          </p:nvPr>
        </p:nvSpPr>
        <p:spPr>
          <a:xfrm>
            <a:off x="2807692" y="1176600"/>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11256" name="Google Shape;11256;p66"/>
          <p:cNvSpPr txBox="1">
            <a:spLocks noGrp="1"/>
          </p:cNvSpPr>
          <p:nvPr>
            <p:ph type="subTitle" idx="5"/>
          </p:nvPr>
        </p:nvSpPr>
        <p:spPr>
          <a:xfrm>
            <a:off x="5333360" y="1656460"/>
            <a:ext cx="18777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smtClean="0"/>
              <a:t>Team Agreement &amp; Personas</a:t>
            </a:r>
            <a:endParaRPr sz="1200" dirty="0"/>
          </a:p>
        </p:txBody>
      </p:sp>
      <p:sp>
        <p:nvSpPr>
          <p:cNvPr id="11257" name="Google Shape;11257;p66"/>
          <p:cNvSpPr txBox="1">
            <a:spLocks noGrp="1"/>
          </p:cNvSpPr>
          <p:nvPr>
            <p:ph type="title" idx="6"/>
          </p:nvPr>
        </p:nvSpPr>
        <p:spPr>
          <a:xfrm>
            <a:off x="5333360" y="1181061"/>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1258" name="Google Shape;11258;p66"/>
          <p:cNvSpPr txBox="1">
            <a:spLocks noGrp="1"/>
          </p:cNvSpPr>
          <p:nvPr>
            <p:ph type="title" idx="18"/>
          </p:nvPr>
        </p:nvSpPr>
        <p:spPr>
          <a:xfrm>
            <a:off x="5353097" y="2259744"/>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sp>
        <p:nvSpPr>
          <p:cNvPr id="11262" name="Google Shape;11262;p66"/>
          <p:cNvSpPr txBox="1">
            <a:spLocks noGrp="1"/>
          </p:cNvSpPr>
          <p:nvPr>
            <p:ph type="subTitle" idx="13"/>
          </p:nvPr>
        </p:nvSpPr>
        <p:spPr>
          <a:xfrm>
            <a:off x="2799315" y="2750318"/>
            <a:ext cx="1831645"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smtClean="0"/>
              <a:t>Machine Learning Algorithm</a:t>
            </a:r>
            <a:endParaRPr sz="1200" dirty="0"/>
          </a:p>
        </p:txBody>
      </p:sp>
      <p:sp>
        <p:nvSpPr>
          <p:cNvPr id="11263" name="Google Shape;11263;p66"/>
          <p:cNvSpPr txBox="1">
            <a:spLocks noGrp="1"/>
          </p:cNvSpPr>
          <p:nvPr>
            <p:ph type="subTitle" idx="14"/>
          </p:nvPr>
        </p:nvSpPr>
        <p:spPr>
          <a:xfrm>
            <a:off x="455770" y="2750318"/>
            <a:ext cx="14658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smtClean="0"/>
              <a:t>MVP  And Tools Used</a:t>
            </a:r>
            <a:endParaRPr sz="1200" dirty="0"/>
          </a:p>
        </p:txBody>
      </p:sp>
      <p:sp>
        <p:nvSpPr>
          <p:cNvPr id="11264" name="Google Shape;11264;p66"/>
          <p:cNvSpPr txBox="1">
            <a:spLocks noGrp="1"/>
          </p:cNvSpPr>
          <p:nvPr>
            <p:ph type="title" idx="15"/>
          </p:nvPr>
        </p:nvSpPr>
        <p:spPr>
          <a:xfrm>
            <a:off x="455770" y="2214390"/>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11265" name="Google Shape;11265;p66"/>
          <p:cNvSpPr txBox="1">
            <a:spLocks noGrp="1"/>
          </p:cNvSpPr>
          <p:nvPr>
            <p:ph type="title" idx="16"/>
          </p:nvPr>
        </p:nvSpPr>
        <p:spPr>
          <a:xfrm>
            <a:off x="2807692" y="2214390"/>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11266" name="Google Shape;11266;p66"/>
          <p:cNvSpPr txBox="1">
            <a:spLocks noGrp="1"/>
          </p:cNvSpPr>
          <p:nvPr>
            <p:ph type="subTitle" idx="17"/>
          </p:nvPr>
        </p:nvSpPr>
        <p:spPr>
          <a:xfrm>
            <a:off x="5353097" y="2750318"/>
            <a:ext cx="162182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smtClean="0"/>
              <a:t>Diagrams</a:t>
            </a:r>
            <a:endParaRPr sz="1200" dirty="0"/>
          </a:p>
        </p:txBody>
      </p:sp>
      <p:sp>
        <p:nvSpPr>
          <p:cNvPr id="2" name="Google Shape;11258;p66">
            <a:extLst>
              <a:ext uri="{FF2B5EF4-FFF2-40B4-BE49-F238E27FC236}">
                <a16:creationId xmlns="" xmlns:a16="http://schemas.microsoft.com/office/drawing/2014/main" id="{159530D9-7B32-7DE4-26C7-37E799CCC751}"/>
              </a:ext>
            </a:extLst>
          </p:cNvPr>
          <p:cNvSpPr txBox="1">
            <a:spLocks/>
          </p:cNvSpPr>
          <p:nvPr/>
        </p:nvSpPr>
        <p:spPr>
          <a:xfrm>
            <a:off x="455770" y="3342272"/>
            <a:ext cx="1340100" cy="54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Martel ExtraBold"/>
              <a:buNone/>
              <a:defRPr sz="3000" b="0" i="0" u="none" strike="noStrike" cap="none">
                <a:solidFill>
                  <a:schemeClr val="accent4"/>
                </a:solidFill>
                <a:latin typeface="Martel ExtraBold"/>
                <a:ea typeface="Martel ExtraBold"/>
                <a:cs typeface="Martel ExtraBold"/>
                <a:sym typeface="Martel ExtraBold"/>
              </a:defRPr>
            </a:lvl1pPr>
            <a:lvl2pPr marR="0" lvl="1"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9pPr>
          </a:lstStyle>
          <a:p>
            <a:r>
              <a:rPr lang="en" dirty="0"/>
              <a:t>07.</a:t>
            </a:r>
          </a:p>
        </p:txBody>
      </p:sp>
      <p:sp>
        <p:nvSpPr>
          <p:cNvPr id="3" name="Google Shape;11266;p66">
            <a:extLst>
              <a:ext uri="{FF2B5EF4-FFF2-40B4-BE49-F238E27FC236}">
                <a16:creationId xmlns="" xmlns:a16="http://schemas.microsoft.com/office/drawing/2014/main" id="{59CAE9E1-90D8-0411-169C-26411E92E71C}"/>
              </a:ext>
            </a:extLst>
          </p:cNvPr>
          <p:cNvSpPr txBox="1">
            <a:spLocks/>
          </p:cNvSpPr>
          <p:nvPr/>
        </p:nvSpPr>
        <p:spPr>
          <a:xfrm>
            <a:off x="455770" y="3832846"/>
            <a:ext cx="1777840" cy="46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500" b="1" i="0" u="none" strike="noStrike" cap="none">
                <a:solidFill>
                  <a:schemeClr val="accent2"/>
                </a:solidFill>
                <a:latin typeface="Martel"/>
                <a:ea typeface="Martel"/>
                <a:cs typeface="Martel"/>
                <a:sym typeface="Martel"/>
              </a:defRPr>
            </a:lvl1pPr>
            <a:lvl2pPr marL="914400" marR="0" lvl="1"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2pPr>
            <a:lvl3pPr marL="1371600" marR="0" lvl="2"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3pPr>
            <a:lvl4pPr marL="1828800" marR="0" lvl="3"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4pPr>
            <a:lvl5pPr marL="2286000" marR="0" lvl="4"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5pPr>
            <a:lvl6pPr marL="2743200" marR="0" lvl="5"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6pPr>
            <a:lvl7pPr marL="3200400" marR="0" lvl="6"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7pPr>
            <a:lvl8pPr marL="3657600" marR="0" lvl="7"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8pPr>
            <a:lvl9pPr marL="4114800" marR="0" lvl="8" indent="-317500" algn="l" rtl="0">
              <a:lnSpc>
                <a:spcPct val="100000"/>
              </a:lnSpc>
              <a:spcBef>
                <a:spcPts val="1600"/>
              </a:spcBef>
              <a:spcAft>
                <a:spcPts val="160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9pPr>
          </a:lstStyle>
          <a:p>
            <a:pPr marL="0" indent="0"/>
            <a:r>
              <a:rPr lang="en-IN" sz="1200" dirty="0" smtClean="0"/>
              <a:t>Sprint Recap &amp; Project </a:t>
            </a:r>
            <a:r>
              <a:rPr lang="en-IN" sz="1200" dirty="0"/>
              <a:t>backlog</a:t>
            </a:r>
          </a:p>
        </p:txBody>
      </p:sp>
      <p:sp>
        <p:nvSpPr>
          <p:cNvPr id="4" name="Google Shape;11258;p66">
            <a:extLst>
              <a:ext uri="{FF2B5EF4-FFF2-40B4-BE49-F238E27FC236}">
                <a16:creationId xmlns="" xmlns:a16="http://schemas.microsoft.com/office/drawing/2014/main" id="{B856B4DC-3606-576F-8C53-1CA5C00EAB6B}"/>
              </a:ext>
            </a:extLst>
          </p:cNvPr>
          <p:cNvSpPr txBox="1">
            <a:spLocks/>
          </p:cNvSpPr>
          <p:nvPr/>
        </p:nvSpPr>
        <p:spPr>
          <a:xfrm>
            <a:off x="2807692" y="3342272"/>
            <a:ext cx="1340100" cy="54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Martel ExtraBold"/>
              <a:buNone/>
              <a:defRPr sz="3000" b="0" i="0" u="none" strike="noStrike" cap="none">
                <a:solidFill>
                  <a:schemeClr val="accent4"/>
                </a:solidFill>
                <a:latin typeface="Martel ExtraBold"/>
                <a:ea typeface="Martel ExtraBold"/>
                <a:cs typeface="Martel ExtraBold"/>
                <a:sym typeface="Martel ExtraBold"/>
              </a:defRPr>
            </a:lvl1pPr>
            <a:lvl2pPr marR="0" lvl="1"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9pPr>
          </a:lstStyle>
          <a:p>
            <a:r>
              <a:rPr lang="en" dirty="0"/>
              <a:t>08.</a:t>
            </a:r>
          </a:p>
        </p:txBody>
      </p:sp>
      <p:sp>
        <p:nvSpPr>
          <p:cNvPr id="5" name="Google Shape;11266;p66">
            <a:extLst>
              <a:ext uri="{FF2B5EF4-FFF2-40B4-BE49-F238E27FC236}">
                <a16:creationId xmlns="" xmlns:a16="http://schemas.microsoft.com/office/drawing/2014/main" id="{C3422164-8FBD-5AF9-C710-CF276DC05EE7}"/>
              </a:ext>
            </a:extLst>
          </p:cNvPr>
          <p:cNvSpPr txBox="1">
            <a:spLocks/>
          </p:cNvSpPr>
          <p:nvPr/>
        </p:nvSpPr>
        <p:spPr>
          <a:xfrm>
            <a:off x="2803917" y="3832846"/>
            <a:ext cx="1621820" cy="46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500" b="1" i="0" u="none" strike="noStrike" cap="none">
                <a:solidFill>
                  <a:schemeClr val="accent2"/>
                </a:solidFill>
                <a:latin typeface="Martel"/>
                <a:ea typeface="Martel"/>
                <a:cs typeface="Martel"/>
                <a:sym typeface="Martel"/>
              </a:defRPr>
            </a:lvl1pPr>
            <a:lvl2pPr marL="914400" marR="0" lvl="1"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2pPr>
            <a:lvl3pPr marL="1371600" marR="0" lvl="2"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3pPr>
            <a:lvl4pPr marL="1828800" marR="0" lvl="3"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4pPr>
            <a:lvl5pPr marL="2286000" marR="0" lvl="4"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5pPr>
            <a:lvl6pPr marL="2743200" marR="0" lvl="5"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6pPr>
            <a:lvl7pPr marL="3200400" marR="0" lvl="6"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7pPr>
            <a:lvl8pPr marL="3657600" marR="0" lvl="7"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8pPr>
            <a:lvl9pPr marL="4114800" marR="0" lvl="8" indent="-317500" algn="l" rtl="0">
              <a:lnSpc>
                <a:spcPct val="100000"/>
              </a:lnSpc>
              <a:spcBef>
                <a:spcPts val="1600"/>
              </a:spcBef>
              <a:spcAft>
                <a:spcPts val="160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9pPr>
          </a:lstStyle>
          <a:p>
            <a:pPr marL="0" indent="0"/>
            <a:r>
              <a:rPr lang="en-IN" sz="1200" dirty="0" smtClean="0"/>
              <a:t>User Stories &amp; Acceptance Criteria</a:t>
            </a:r>
            <a:endParaRPr lang="en-IN" sz="1200" dirty="0"/>
          </a:p>
        </p:txBody>
      </p:sp>
      <p:sp>
        <p:nvSpPr>
          <p:cNvPr id="6" name="Google Shape;11258;p66">
            <a:extLst>
              <a:ext uri="{FF2B5EF4-FFF2-40B4-BE49-F238E27FC236}">
                <a16:creationId xmlns="" xmlns:a16="http://schemas.microsoft.com/office/drawing/2014/main" id="{39744EFF-9ED4-02C0-AF46-7A4FC999D0E7}"/>
              </a:ext>
            </a:extLst>
          </p:cNvPr>
          <p:cNvSpPr txBox="1">
            <a:spLocks/>
          </p:cNvSpPr>
          <p:nvPr/>
        </p:nvSpPr>
        <p:spPr>
          <a:xfrm>
            <a:off x="5353097" y="3342272"/>
            <a:ext cx="1340100" cy="54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Martel ExtraBold"/>
              <a:buNone/>
              <a:defRPr sz="3000" b="0" i="0" u="none" strike="noStrike" cap="none">
                <a:solidFill>
                  <a:schemeClr val="accent4"/>
                </a:solidFill>
                <a:latin typeface="Martel ExtraBold"/>
                <a:ea typeface="Martel ExtraBold"/>
                <a:cs typeface="Martel ExtraBold"/>
                <a:sym typeface="Martel ExtraBold"/>
              </a:defRPr>
            </a:lvl1pPr>
            <a:lvl2pPr marR="0" lvl="1"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9pPr>
          </a:lstStyle>
          <a:p>
            <a:r>
              <a:rPr lang="en" dirty="0"/>
              <a:t>09.</a:t>
            </a:r>
          </a:p>
        </p:txBody>
      </p:sp>
      <p:sp>
        <p:nvSpPr>
          <p:cNvPr id="7" name="Google Shape;11266;p66">
            <a:extLst>
              <a:ext uri="{FF2B5EF4-FFF2-40B4-BE49-F238E27FC236}">
                <a16:creationId xmlns="" xmlns:a16="http://schemas.microsoft.com/office/drawing/2014/main" id="{C65D40BE-9871-D4B1-27D4-9EC61613EEBE}"/>
              </a:ext>
            </a:extLst>
          </p:cNvPr>
          <p:cNvSpPr txBox="1">
            <a:spLocks/>
          </p:cNvSpPr>
          <p:nvPr/>
        </p:nvSpPr>
        <p:spPr>
          <a:xfrm>
            <a:off x="5330309" y="3888872"/>
            <a:ext cx="1621820" cy="46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500" b="1" i="0" u="none" strike="noStrike" cap="none">
                <a:solidFill>
                  <a:schemeClr val="accent2"/>
                </a:solidFill>
                <a:latin typeface="Martel"/>
                <a:ea typeface="Martel"/>
                <a:cs typeface="Martel"/>
                <a:sym typeface="Martel"/>
              </a:defRPr>
            </a:lvl1pPr>
            <a:lvl2pPr marL="914400" marR="0" lvl="1"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2pPr>
            <a:lvl3pPr marL="1371600" marR="0" lvl="2"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3pPr>
            <a:lvl4pPr marL="1828800" marR="0" lvl="3"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4pPr>
            <a:lvl5pPr marL="2286000" marR="0" lvl="4"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5pPr>
            <a:lvl6pPr marL="2743200" marR="0" lvl="5"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6pPr>
            <a:lvl7pPr marL="3200400" marR="0" lvl="6"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7pPr>
            <a:lvl8pPr marL="3657600" marR="0" lvl="7"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8pPr>
            <a:lvl9pPr marL="4114800" marR="0" lvl="8" indent="-317500" algn="l" rtl="0">
              <a:lnSpc>
                <a:spcPct val="100000"/>
              </a:lnSpc>
              <a:spcBef>
                <a:spcPts val="1600"/>
              </a:spcBef>
              <a:spcAft>
                <a:spcPts val="160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9pPr>
          </a:lstStyle>
          <a:p>
            <a:pPr marL="0" indent="0"/>
            <a:r>
              <a:rPr lang="en-IN" sz="1200" dirty="0" smtClean="0"/>
              <a:t>Test Cases &amp; Sprint backlog</a:t>
            </a:r>
            <a:endParaRPr lang="en-IN" sz="1200" dirty="0"/>
          </a:p>
        </p:txBody>
      </p:sp>
      <p:sp>
        <p:nvSpPr>
          <p:cNvPr id="8" name="Google Shape;11258;p66">
            <a:extLst>
              <a:ext uri="{FF2B5EF4-FFF2-40B4-BE49-F238E27FC236}">
                <a16:creationId xmlns="" xmlns:a16="http://schemas.microsoft.com/office/drawing/2014/main" id="{72411884-F026-E200-4A32-5BE0C996DA50}"/>
              </a:ext>
            </a:extLst>
          </p:cNvPr>
          <p:cNvSpPr txBox="1">
            <a:spLocks/>
          </p:cNvSpPr>
          <p:nvPr/>
        </p:nvSpPr>
        <p:spPr>
          <a:xfrm>
            <a:off x="7380239" y="1176600"/>
            <a:ext cx="1340100" cy="54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Martel ExtraBold"/>
              <a:buNone/>
              <a:defRPr sz="3000" b="0" i="0" u="none" strike="noStrike" cap="none">
                <a:solidFill>
                  <a:schemeClr val="accent4"/>
                </a:solidFill>
                <a:latin typeface="Martel ExtraBold"/>
                <a:ea typeface="Martel ExtraBold"/>
                <a:cs typeface="Martel ExtraBold"/>
                <a:sym typeface="Martel ExtraBold"/>
              </a:defRPr>
            </a:lvl1pPr>
            <a:lvl2pPr marR="0" lvl="1"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9pPr>
          </a:lstStyle>
          <a:p>
            <a:r>
              <a:rPr lang="en" dirty="0"/>
              <a:t>10.</a:t>
            </a:r>
          </a:p>
        </p:txBody>
      </p:sp>
      <p:sp>
        <p:nvSpPr>
          <p:cNvPr id="9" name="Google Shape;11266;p66">
            <a:extLst>
              <a:ext uri="{FF2B5EF4-FFF2-40B4-BE49-F238E27FC236}">
                <a16:creationId xmlns="" xmlns:a16="http://schemas.microsoft.com/office/drawing/2014/main" id="{09FB432F-0644-70DB-2CEE-D1ACBEDE506D}"/>
              </a:ext>
            </a:extLst>
          </p:cNvPr>
          <p:cNvSpPr txBox="1">
            <a:spLocks/>
          </p:cNvSpPr>
          <p:nvPr/>
        </p:nvSpPr>
        <p:spPr>
          <a:xfrm>
            <a:off x="7301200" y="1656460"/>
            <a:ext cx="1621820" cy="46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500" b="1" i="0" u="none" strike="noStrike" cap="none">
                <a:solidFill>
                  <a:schemeClr val="accent2"/>
                </a:solidFill>
                <a:latin typeface="Martel"/>
                <a:ea typeface="Martel"/>
                <a:cs typeface="Martel"/>
                <a:sym typeface="Martel"/>
              </a:defRPr>
            </a:lvl1pPr>
            <a:lvl2pPr marL="914400" marR="0" lvl="1"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2pPr>
            <a:lvl3pPr marL="1371600" marR="0" lvl="2"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3pPr>
            <a:lvl4pPr marL="1828800" marR="0" lvl="3"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4pPr>
            <a:lvl5pPr marL="2286000" marR="0" lvl="4"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5pPr>
            <a:lvl6pPr marL="2743200" marR="0" lvl="5"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6pPr>
            <a:lvl7pPr marL="3200400" marR="0" lvl="6"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7pPr>
            <a:lvl8pPr marL="3657600" marR="0" lvl="7"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8pPr>
            <a:lvl9pPr marL="4114800" marR="0" lvl="8" indent="-317500" algn="l" rtl="0">
              <a:lnSpc>
                <a:spcPct val="100000"/>
              </a:lnSpc>
              <a:spcBef>
                <a:spcPts val="1600"/>
              </a:spcBef>
              <a:spcAft>
                <a:spcPts val="160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9pPr>
          </a:lstStyle>
          <a:p>
            <a:pPr marL="0" indent="0"/>
            <a:r>
              <a:rPr lang="en-IN" sz="1200" dirty="0" smtClean="0"/>
              <a:t>Burn down Chart &amp; Retrospective</a:t>
            </a:r>
            <a:endParaRPr lang="en-IN" sz="1200" dirty="0"/>
          </a:p>
        </p:txBody>
      </p:sp>
      <p:sp>
        <p:nvSpPr>
          <p:cNvPr id="10" name="Google Shape;11258;p66">
            <a:extLst>
              <a:ext uri="{FF2B5EF4-FFF2-40B4-BE49-F238E27FC236}">
                <a16:creationId xmlns="" xmlns:a16="http://schemas.microsoft.com/office/drawing/2014/main" id="{EA484DD8-515E-EF0C-6B03-DA197A633036}"/>
              </a:ext>
            </a:extLst>
          </p:cNvPr>
          <p:cNvSpPr txBox="1">
            <a:spLocks/>
          </p:cNvSpPr>
          <p:nvPr/>
        </p:nvSpPr>
        <p:spPr>
          <a:xfrm>
            <a:off x="7380239" y="2259744"/>
            <a:ext cx="1340100" cy="54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Martel ExtraBold"/>
              <a:buNone/>
              <a:defRPr sz="3000" b="0" i="0" u="none" strike="noStrike" cap="none">
                <a:solidFill>
                  <a:schemeClr val="accent4"/>
                </a:solidFill>
                <a:latin typeface="Martel ExtraBold"/>
                <a:ea typeface="Martel ExtraBold"/>
                <a:cs typeface="Martel ExtraBold"/>
                <a:sym typeface="Martel ExtraBold"/>
              </a:defRPr>
            </a:lvl1pPr>
            <a:lvl2pPr marR="0" lvl="1"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9pPr>
          </a:lstStyle>
          <a:p>
            <a:r>
              <a:rPr lang="en" dirty="0"/>
              <a:t>11.</a:t>
            </a:r>
          </a:p>
        </p:txBody>
      </p:sp>
      <p:sp>
        <p:nvSpPr>
          <p:cNvPr id="11" name="Google Shape;11266;p66">
            <a:extLst>
              <a:ext uri="{FF2B5EF4-FFF2-40B4-BE49-F238E27FC236}">
                <a16:creationId xmlns="" xmlns:a16="http://schemas.microsoft.com/office/drawing/2014/main" id="{45CD1643-9887-78A1-854B-6D11689D8BB7}"/>
              </a:ext>
            </a:extLst>
          </p:cNvPr>
          <p:cNvSpPr txBox="1">
            <a:spLocks/>
          </p:cNvSpPr>
          <p:nvPr/>
        </p:nvSpPr>
        <p:spPr>
          <a:xfrm>
            <a:off x="7614920" y="3519564"/>
            <a:ext cx="1621820" cy="46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500" b="1" i="0" u="none" strike="noStrike" cap="none">
                <a:solidFill>
                  <a:schemeClr val="accent2"/>
                </a:solidFill>
                <a:latin typeface="Martel"/>
                <a:ea typeface="Martel"/>
                <a:cs typeface="Martel"/>
                <a:sym typeface="Martel"/>
              </a:defRPr>
            </a:lvl1pPr>
            <a:lvl2pPr marL="914400" marR="0" lvl="1"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2pPr>
            <a:lvl3pPr marL="1371600" marR="0" lvl="2"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3pPr>
            <a:lvl4pPr marL="1828800" marR="0" lvl="3"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4pPr>
            <a:lvl5pPr marL="2286000" marR="0" lvl="4"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5pPr>
            <a:lvl6pPr marL="2743200" marR="0" lvl="5"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6pPr>
            <a:lvl7pPr marL="3200400" marR="0" lvl="6"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7pPr>
            <a:lvl8pPr marL="3657600" marR="0" lvl="7"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8pPr>
            <a:lvl9pPr marL="4114800" marR="0" lvl="8" indent="-317500" algn="l" rtl="0">
              <a:lnSpc>
                <a:spcPct val="100000"/>
              </a:lnSpc>
              <a:spcBef>
                <a:spcPts val="1600"/>
              </a:spcBef>
              <a:spcAft>
                <a:spcPts val="160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9pPr>
          </a:lstStyle>
          <a:p>
            <a:pPr marL="0" indent="0"/>
            <a:endParaRPr lang="en-IN" dirty="0"/>
          </a:p>
        </p:txBody>
      </p:sp>
      <p:sp>
        <p:nvSpPr>
          <p:cNvPr id="25" name="Google Shape;11266;p66">
            <a:extLst>
              <a:ext uri="{FF2B5EF4-FFF2-40B4-BE49-F238E27FC236}">
                <a16:creationId xmlns="" xmlns:a16="http://schemas.microsoft.com/office/drawing/2014/main" id="{09FB432F-0644-70DB-2CEE-D1ACBEDE506D}"/>
              </a:ext>
            </a:extLst>
          </p:cNvPr>
          <p:cNvSpPr txBox="1">
            <a:spLocks/>
          </p:cNvSpPr>
          <p:nvPr/>
        </p:nvSpPr>
        <p:spPr>
          <a:xfrm>
            <a:off x="7301200" y="2750318"/>
            <a:ext cx="1621820" cy="46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500" b="1" i="0" u="none" strike="noStrike" cap="none">
                <a:solidFill>
                  <a:schemeClr val="accent2"/>
                </a:solidFill>
                <a:latin typeface="Martel"/>
                <a:ea typeface="Martel"/>
                <a:cs typeface="Martel"/>
                <a:sym typeface="Martel"/>
              </a:defRPr>
            </a:lvl1pPr>
            <a:lvl2pPr marL="914400" marR="0" lvl="1"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2pPr>
            <a:lvl3pPr marL="1371600" marR="0" lvl="2"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3pPr>
            <a:lvl4pPr marL="1828800" marR="0" lvl="3"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4pPr>
            <a:lvl5pPr marL="2286000" marR="0" lvl="4"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5pPr>
            <a:lvl6pPr marL="2743200" marR="0" lvl="5"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6pPr>
            <a:lvl7pPr marL="3200400" marR="0" lvl="6"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7pPr>
            <a:lvl8pPr marL="3657600" marR="0" lvl="7"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8pPr>
            <a:lvl9pPr marL="4114800" marR="0" lvl="8" indent="-317500" algn="l" rtl="0">
              <a:lnSpc>
                <a:spcPct val="100000"/>
              </a:lnSpc>
              <a:spcBef>
                <a:spcPts val="1600"/>
              </a:spcBef>
              <a:spcAft>
                <a:spcPts val="160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9pPr>
          </a:lstStyle>
          <a:p>
            <a:pPr marL="0" indent="0"/>
            <a:r>
              <a:rPr lang="en-IN" sz="1200" dirty="0" smtClean="0"/>
              <a:t>Code Snippet and Demo</a:t>
            </a:r>
            <a:endParaRPr lang="en-IN" sz="1200" dirty="0"/>
          </a:p>
        </p:txBody>
      </p:sp>
      <p:sp>
        <p:nvSpPr>
          <p:cNvPr id="26" name="Google Shape;11258;p66">
            <a:extLst>
              <a:ext uri="{FF2B5EF4-FFF2-40B4-BE49-F238E27FC236}">
                <a16:creationId xmlns="" xmlns:a16="http://schemas.microsoft.com/office/drawing/2014/main" id="{EA484DD8-515E-EF0C-6B03-DA197A633036}"/>
              </a:ext>
            </a:extLst>
          </p:cNvPr>
          <p:cNvSpPr txBox="1">
            <a:spLocks/>
          </p:cNvSpPr>
          <p:nvPr/>
        </p:nvSpPr>
        <p:spPr>
          <a:xfrm>
            <a:off x="7380239" y="3342272"/>
            <a:ext cx="1340100" cy="54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Martel ExtraBold"/>
              <a:buNone/>
              <a:defRPr sz="3000" b="0" i="0" u="none" strike="noStrike" cap="none">
                <a:solidFill>
                  <a:schemeClr val="accent4"/>
                </a:solidFill>
                <a:latin typeface="Martel ExtraBold"/>
                <a:ea typeface="Martel ExtraBold"/>
                <a:cs typeface="Martel ExtraBold"/>
                <a:sym typeface="Martel ExtraBold"/>
              </a:defRPr>
            </a:lvl1pPr>
            <a:lvl2pPr marR="0" lvl="1"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9pPr>
          </a:lstStyle>
          <a:p>
            <a:r>
              <a:rPr lang="en" dirty="0" smtClean="0"/>
              <a:t>12.</a:t>
            </a:r>
            <a:endParaRPr lang="en" dirty="0"/>
          </a:p>
        </p:txBody>
      </p:sp>
      <p:sp>
        <p:nvSpPr>
          <p:cNvPr id="27" name="Google Shape;11266;p66">
            <a:extLst>
              <a:ext uri="{FF2B5EF4-FFF2-40B4-BE49-F238E27FC236}">
                <a16:creationId xmlns="" xmlns:a16="http://schemas.microsoft.com/office/drawing/2014/main" id="{09FB432F-0644-70DB-2CEE-D1ACBEDE506D}"/>
              </a:ext>
            </a:extLst>
          </p:cNvPr>
          <p:cNvSpPr txBox="1">
            <a:spLocks/>
          </p:cNvSpPr>
          <p:nvPr/>
        </p:nvSpPr>
        <p:spPr>
          <a:xfrm>
            <a:off x="7287262" y="3888872"/>
            <a:ext cx="1621820" cy="46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500" b="1" i="0" u="none" strike="noStrike" cap="none">
                <a:solidFill>
                  <a:schemeClr val="accent2"/>
                </a:solidFill>
                <a:latin typeface="Martel"/>
                <a:ea typeface="Martel"/>
                <a:cs typeface="Martel"/>
                <a:sym typeface="Martel"/>
              </a:defRPr>
            </a:lvl1pPr>
            <a:lvl2pPr marL="914400" marR="0" lvl="1"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2pPr>
            <a:lvl3pPr marL="1371600" marR="0" lvl="2"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3pPr>
            <a:lvl4pPr marL="1828800" marR="0" lvl="3"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4pPr>
            <a:lvl5pPr marL="2286000" marR="0" lvl="4"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5pPr>
            <a:lvl6pPr marL="2743200" marR="0" lvl="5"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6pPr>
            <a:lvl7pPr marL="3200400" marR="0" lvl="6"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7pPr>
            <a:lvl8pPr marL="3657600" marR="0" lvl="7"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8pPr>
            <a:lvl9pPr marL="4114800" marR="0" lvl="8" indent="-317500" algn="l" rtl="0">
              <a:lnSpc>
                <a:spcPct val="100000"/>
              </a:lnSpc>
              <a:spcBef>
                <a:spcPts val="1600"/>
              </a:spcBef>
              <a:spcAft>
                <a:spcPts val="160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9pPr>
          </a:lstStyle>
          <a:p>
            <a:pPr marL="0" indent="0"/>
            <a:r>
              <a:rPr lang="en-IN" sz="1200" dirty="0" smtClean="0"/>
              <a:t>Technical Paper</a:t>
            </a:r>
            <a:endParaRPr lang="en-IN"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254"/>
                                        </p:tgtEl>
                                        <p:attrNameLst>
                                          <p:attrName>style.visibility</p:attrName>
                                        </p:attrNameLst>
                                      </p:cBhvr>
                                      <p:to>
                                        <p:strVal val="visible"/>
                                      </p:to>
                                    </p:set>
                                    <p:animEffect transition="in" filter="fade">
                                      <p:cBhvr>
                                        <p:cTn id="7" dur="1500"/>
                                        <p:tgtEl>
                                          <p:spTgt spid="11254"/>
                                        </p:tgtEl>
                                      </p:cBhvr>
                                    </p:animEffect>
                                  </p:childTnLst>
                                </p:cTn>
                              </p:par>
                              <p:par>
                                <p:cTn id="8" presetID="10" presetClass="entr" presetSubtype="0" fill="hold" nodeType="withEffect">
                                  <p:stCondLst>
                                    <p:cond delay="0"/>
                                  </p:stCondLst>
                                  <p:childTnLst>
                                    <p:set>
                                      <p:cBhvr>
                                        <p:cTn id="9" dur="1" fill="hold">
                                          <p:stCondLst>
                                            <p:cond delay="0"/>
                                          </p:stCondLst>
                                        </p:cTn>
                                        <p:tgtEl>
                                          <p:spTgt spid="11255"/>
                                        </p:tgtEl>
                                        <p:attrNameLst>
                                          <p:attrName>style.visibility</p:attrName>
                                        </p:attrNameLst>
                                      </p:cBhvr>
                                      <p:to>
                                        <p:strVal val="visible"/>
                                      </p:to>
                                    </p:set>
                                    <p:animEffect transition="in" filter="fade">
                                      <p:cBhvr>
                                        <p:cTn id="10" dur="1500"/>
                                        <p:tgtEl>
                                          <p:spTgt spid="11255"/>
                                        </p:tgtEl>
                                      </p:cBhvr>
                                    </p:animEffect>
                                  </p:childTnLst>
                                </p:cTn>
                              </p:par>
                              <p:par>
                                <p:cTn id="11" presetID="10" presetClass="entr" presetSubtype="0" fill="hold" nodeType="withEffect">
                                  <p:stCondLst>
                                    <p:cond delay="0"/>
                                  </p:stCondLst>
                                  <p:childTnLst>
                                    <p:set>
                                      <p:cBhvr>
                                        <p:cTn id="12" dur="1" fill="hold">
                                          <p:stCondLst>
                                            <p:cond delay="0"/>
                                          </p:stCondLst>
                                        </p:cTn>
                                        <p:tgtEl>
                                          <p:spTgt spid="11257"/>
                                        </p:tgtEl>
                                        <p:attrNameLst>
                                          <p:attrName>style.visibility</p:attrName>
                                        </p:attrNameLst>
                                      </p:cBhvr>
                                      <p:to>
                                        <p:strVal val="visible"/>
                                      </p:to>
                                    </p:set>
                                    <p:animEffect transition="in" filter="fade">
                                      <p:cBhvr>
                                        <p:cTn id="13" dur="1500"/>
                                        <p:tgtEl>
                                          <p:spTgt spid="11257"/>
                                        </p:tgtEl>
                                      </p:cBhvr>
                                    </p:animEffect>
                                  </p:childTnLst>
                                </p:cTn>
                              </p:par>
                              <p:par>
                                <p:cTn id="14" presetID="10" presetClass="entr" presetSubtype="0" fill="hold" nodeType="withEffect">
                                  <p:stCondLst>
                                    <p:cond delay="0"/>
                                  </p:stCondLst>
                                  <p:childTnLst>
                                    <p:set>
                                      <p:cBhvr>
                                        <p:cTn id="15" dur="1" fill="hold">
                                          <p:stCondLst>
                                            <p:cond delay="0"/>
                                          </p:stCondLst>
                                        </p:cTn>
                                        <p:tgtEl>
                                          <p:spTgt spid="11258"/>
                                        </p:tgtEl>
                                        <p:attrNameLst>
                                          <p:attrName>style.visibility</p:attrName>
                                        </p:attrNameLst>
                                      </p:cBhvr>
                                      <p:to>
                                        <p:strVal val="visible"/>
                                      </p:to>
                                    </p:set>
                                    <p:animEffect transition="in" filter="fade">
                                      <p:cBhvr>
                                        <p:cTn id="16" dur="1500"/>
                                        <p:tgtEl>
                                          <p:spTgt spid="11258"/>
                                        </p:tgtEl>
                                      </p:cBhvr>
                                    </p:animEffect>
                                  </p:childTnLst>
                                </p:cTn>
                              </p:par>
                              <p:par>
                                <p:cTn id="17" presetID="10" presetClass="entr" presetSubtype="0" fill="hold" nodeType="withEffect">
                                  <p:stCondLst>
                                    <p:cond delay="0"/>
                                  </p:stCondLst>
                                  <p:childTnLst>
                                    <p:set>
                                      <p:cBhvr>
                                        <p:cTn id="18" dur="1" fill="hold">
                                          <p:stCondLst>
                                            <p:cond delay="0"/>
                                          </p:stCondLst>
                                        </p:cTn>
                                        <p:tgtEl>
                                          <p:spTgt spid="11265"/>
                                        </p:tgtEl>
                                        <p:attrNameLst>
                                          <p:attrName>style.visibility</p:attrName>
                                        </p:attrNameLst>
                                      </p:cBhvr>
                                      <p:to>
                                        <p:strVal val="visible"/>
                                      </p:to>
                                    </p:set>
                                    <p:animEffect transition="in" filter="fade">
                                      <p:cBhvr>
                                        <p:cTn id="19" dur="1500"/>
                                        <p:tgtEl>
                                          <p:spTgt spid="11265"/>
                                        </p:tgtEl>
                                      </p:cBhvr>
                                    </p:animEffect>
                                  </p:childTnLst>
                                </p:cTn>
                              </p:par>
                              <p:par>
                                <p:cTn id="20" presetID="10" presetClass="entr" presetSubtype="0" fill="hold" nodeType="withEffect">
                                  <p:stCondLst>
                                    <p:cond delay="0"/>
                                  </p:stCondLst>
                                  <p:childTnLst>
                                    <p:set>
                                      <p:cBhvr>
                                        <p:cTn id="21" dur="1" fill="hold">
                                          <p:stCondLst>
                                            <p:cond delay="0"/>
                                          </p:stCondLst>
                                        </p:cTn>
                                        <p:tgtEl>
                                          <p:spTgt spid="11264"/>
                                        </p:tgtEl>
                                        <p:attrNameLst>
                                          <p:attrName>style.visibility</p:attrName>
                                        </p:attrNameLst>
                                      </p:cBhvr>
                                      <p:to>
                                        <p:strVal val="visible"/>
                                      </p:to>
                                    </p:set>
                                    <p:animEffect transition="in" filter="fade">
                                      <p:cBhvr>
                                        <p:cTn id="22" dur="1500"/>
                                        <p:tgtEl>
                                          <p:spTgt spid="11264"/>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500"/>
                                        <p:tgtEl>
                                          <p:spTgt spid="2"/>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1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1F0C8E-1B1E-4456-4E1F-B5F3C24B8EDA}"/>
              </a:ext>
            </a:extLst>
          </p:cNvPr>
          <p:cNvSpPr>
            <a:spLocks noGrp="1"/>
          </p:cNvSpPr>
          <p:nvPr>
            <p:ph type="title"/>
          </p:nvPr>
        </p:nvSpPr>
        <p:spPr/>
        <p:txBody>
          <a:bodyPr/>
          <a:lstStyle/>
          <a:p>
            <a:r>
              <a:rPr lang="en-IN" sz="1800" dirty="0"/>
              <a:t>MACHINE LEARNING ALGORITHM</a:t>
            </a:r>
          </a:p>
        </p:txBody>
      </p:sp>
      <p:sp>
        <p:nvSpPr>
          <p:cNvPr id="3" name="Subtitle 2">
            <a:extLst>
              <a:ext uri="{FF2B5EF4-FFF2-40B4-BE49-F238E27FC236}">
                <a16:creationId xmlns="" xmlns:a16="http://schemas.microsoft.com/office/drawing/2014/main" id="{14920E50-64A4-E41B-708F-85C9C1CC3DDE}"/>
              </a:ext>
            </a:extLst>
          </p:cNvPr>
          <p:cNvSpPr>
            <a:spLocks noGrp="1"/>
          </p:cNvSpPr>
          <p:nvPr>
            <p:ph type="subTitle" idx="1"/>
          </p:nvPr>
        </p:nvSpPr>
        <p:spPr>
          <a:xfrm>
            <a:off x="585041" y="1162636"/>
            <a:ext cx="7277700" cy="3416398"/>
          </a:xfrm>
        </p:spPr>
        <p:txBody>
          <a:bodyPr/>
          <a:lstStyle/>
          <a:p>
            <a:pPr>
              <a:buFont typeface="Wingdings" panose="05000000000000000000" pitchFamily="2" charset="2"/>
              <a:buChar char="Ø"/>
            </a:pPr>
            <a:r>
              <a:rPr lang="en-IN" b="1" dirty="0">
                <a:solidFill>
                  <a:schemeClr val="tx1"/>
                </a:solidFill>
              </a:rPr>
              <a:t>Database:  </a:t>
            </a:r>
            <a:r>
              <a:rPr lang="en-IN" b="1" dirty="0" smtClean="0">
                <a:solidFill>
                  <a:schemeClr val="tx1"/>
                </a:solidFill>
              </a:rPr>
              <a:t>Plant Village </a:t>
            </a:r>
            <a:r>
              <a:rPr lang="en-IN" dirty="0" smtClean="0">
                <a:solidFill>
                  <a:schemeClr val="tx1"/>
                </a:solidFill>
              </a:rPr>
              <a:t>which </a:t>
            </a:r>
            <a:r>
              <a:rPr lang="en-IN" dirty="0">
                <a:solidFill>
                  <a:schemeClr val="tx1"/>
                </a:solidFill>
              </a:rPr>
              <a:t>contains </a:t>
            </a:r>
            <a:r>
              <a:rPr lang="en-IN" b="1" dirty="0">
                <a:solidFill>
                  <a:schemeClr val="tx1"/>
                </a:solidFill>
              </a:rPr>
              <a:t>84K RBG images</a:t>
            </a:r>
          </a:p>
          <a:p>
            <a:pPr lvl="1">
              <a:buFont typeface="Wingdings" panose="05000000000000000000" pitchFamily="2" charset="2"/>
              <a:buChar char="Ø"/>
            </a:pPr>
            <a:r>
              <a:rPr lang="en-IN" b="1" dirty="0">
                <a:solidFill>
                  <a:schemeClr val="tx1"/>
                </a:solidFill>
              </a:rPr>
              <a:t>Training Data: 70</a:t>
            </a:r>
            <a:r>
              <a:rPr lang="en-IN" dirty="0">
                <a:solidFill>
                  <a:schemeClr val="tx1"/>
                </a:solidFill>
              </a:rPr>
              <a:t> % </a:t>
            </a:r>
          </a:p>
          <a:p>
            <a:pPr lvl="1">
              <a:buFont typeface="Wingdings" panose="05000000000000000000" pitchFamily="2" charset="2"/>
              <a:buChar char="Ø"/>
            </a:pPr>
            <a:r>
              <a:rPr lang="en-IN" b="1" dirty="0">
                <a:solidFill>
                  <a:schemeClr val="tx1"/>
                </a:solidFill>
              </a:rPr>
              <a:t>Testing Data: 30</a:t>
            </a:r>
            <a:r>
              <a:rPr lang="en-IN" dirty="0">
                <a:solidFill>
                  <a:schemeClr val="tx1"/>
                </a:solidFill>
              </a:rPr>
              <a:t>%</a:t>
            </a:r>
          </a:p>
          <a:p>
            <a:pPr lvl="1">
              <a:buFont typeface="Wingdings" panose="05000000000000000000" pitchFamily="2" charset="2"/>
              <a:buChar char="Ø"/>
            </a:pPr>
            <a:r>
              <a:rPr lang="en-IN" dirty="0">
                <a:solidFill>
                  <a:schemeClr val="tx1"/>
                </a:solidFill>
              </a:rPr>
              <a:t> </a:t>
            </a:r>
            <a:r>
              <a:rPr lang="en-IN" b="1" dirty="0">
                <a:solidFill>
                  <a:schemeClr val="tx1"/>
                </a:solidFill>
              </a:rPr>
              <a:t>Plant types: </a:t>
            </a:r>
            <a:r>
              <a:rPr lang="en-IN" dirty="0" smtClean="0">
                <a:solidFill>
                  <a:schemeClr val="tx1"/>
                </a:solidFill>
              </a:rPr>
              <a:t>14</a:t>
            </a:r>
          </a:p>
          <a:p>
            <a:pPr lvl="1">
              <a:buFont typeface="Wingdings" panose="05000000000000000000" pitchFamily="2" charset="2"/>
              <a:buChar char="Ø"/>
            </a:pPr>
            <a:r>
              <a:rPr lang="en-IN" b="1" dirty="0" smtClean="0">
                <a:solidFill>
                  <a:schemeClr val="tx1"/>
                </a:solidFill>
              </a:rPr>
              <a:t>No. of Classes: </a:t>
            </a:r>
            <a:r>
              <a:rPr lang="en-IN" dirty="0" smtClean="0">
                <a:solidFill>
                  <a:schemeClr val="tx1"/>
                </a:solidFill>
                <a:latin typeface="Work Sans" pitchFamily="2" charset="0"/>
              </a:rPr>
              <a:t>38 (</a:t>
            </a:r>
            <a:r>
              <a:rPr lang="en-US" b="0" i="0" dirty="0" smtClean="0">
                <a:solidFill>
                  <a:schemeClr val="tx1"/>
                </a:solidFill>
                <a:effectLst/>
                <a:latin typeface="Work Sans" pitchFamily="2" charset="0"/>
              </a:rPr>
              <a:t>while excluding healthy leaves, 26 types of images that show a particular disease in a particular plant</a:t>
            </a:r>
            <a:r>
              <a:rPr lang="en-IN" b="0" i="0" dirty="0" smtClean="0">
                <a:solidFill>
                  <a:schemeClr val="tx1"/>
                </a:solidFill>
                <a:effectLst/>
                <a:latin typeface="Work Sans" pitchFamily="2" charset="0"/>
              </a:rPr>
              <a:t>).</a:t>
            </a:r>
            <a:endParaRPr lang="en-IN" dirty="0" smtClean="0">
              <a:solidFill>
                <a:schemeClr val="tx1"/>
              </a:solidFill>
              <a:latin typeface="Work Sans" pitchFamily="2" charset="0"/>
            </a:endParaRPr>
          </a:p>
          <a:p>
            <a:pPr marL="114300" indent="0"/>
            <a:endParaRPr lang="en-IN" dirty="0">
              <a:solidFill>
                <a:schemeClr val="tx1"/>
              </a:solidFill>
            </a:endParaRPr>
          </a:p>
          <a:p>
            <a:pPr>
              <a:buFont typeface="Wingdings" panose="05000000000000000000" pitchFamily="2" charset="2"/>
              <a:buChar char="Ø"/>
            </a:pPr>
            <a:r>
              <a:rPr lang="en-IN" b="1" dirty="0">
                <a:solidFill>
                  <a:schemeClr val="tx1"/>
                </a:solidFill>
              </a:rPr>
              <a:t>Model:   Vision Transformer model, </a:t>
            </a:r>
            <a:r>
              <a:rPr lang="en-IN" dirty="0">
                <a:solidFill>
                  <a:schemeClr val="tx1"/>
                </a:solidFill>
              </a:rPr>
              <a:t>it is good for image classification which consists of</a:t>
            </a:r>
            <a:r>
              <a:rPr lang="en-IN" b="1" dirty="0">
                <a:solidFill>
                  <a:schemeClr val="tx1"/>
                </a:solidFill>
              </a:rPr>
              <a:t> </a:t>
            </a:r>
            <a:r>
              <a:rPr lang="en-IN" dirty="0">
                <a:solidFill>
                  <a:schemeClr val="tx1"/>
                </a:solidFill>
              </a:rPr>
              <a:t>1 Layer of </a:t>
            </a:r>
            <a:r>
              <a:rPr lang="en-IN" dirty="0" err="1">
                <a:solidFill>
                  <a:schemeClr val="tx1"/>
                </a:solidFill>
              </a:rPr>
              <a:t>ViT</a:t>
            </a:r>
            <a:r>
              <a:rPr lang="en-IN" dirty="0">
                <a:solidFill>
                  <a:schemeClr val="tx1"/>
                </a:solidFill>
              </a:rPr>
              <a:t>(Vision transformer) with one flatten layer, 2 batch normalization layer with two dense layer. Total 6 layers. </a:t>
            </a:r>
          </a:p>
          <a:p>
            <a:pPr marL="114300" indent="0"/>
            <a:endParaRPr lang="en-IN" dirty="0">
              <a:solidFill>
                <a:schemeClr val="tx1"/>
              </a:solidFill>
            </a:endParaRPr>
          </a:p>
          <a:p>
            <a:pPr>
              <a:buFont typeface="Wingdings" panose="05000000000000000000" pitchFamily="2" charset="2"/>
              <a:buChar char="Ø"/>
            </a:pPr>
            <a:r>
              <a:rPr lang="en-IN" b="1" dirty="0">
                <a:solidFill>
                  <a:schemeClr val="tx1"/>
                </a:solidFill>
              </a:rPr>
              <a:t>Metrices: </a:t>
            </a:r>
            <a:r>
              <a:rPr lang="en-IN" dirty="0">
                <a:solidFill>
                  <a:schemeClr val="tx1"/>
                </a:solidFill>
              </a:rPr>
              <a:t>Accuracy and losses </a:t>
            </a:r>
          </a:p>
          <a:p>
            <a:pPr>
              <a:buFont typeface="Wingdings" panose="05000000000000000000" pitchFamily="2" charset="2"/>
              <a:buChar char="Ø"/>
            </a:pPr>
            <a:endParaRPr lang="en-IN" dirty="0">
              <a:solidFill>
                <a:schemeClr val="tx1"/>
              </a:solidFill>
            </a:endParaRPr>
          </a:p>
          <a:p>
            <a:pPr>
              <a:buFont typeface="Wingdings" panose="05000000000000000000" pitchFamily="2" charset="2"/>
              <a:buChar char="Ø"/>
            </a:pPr>
            <a:r>
              <a:rPr lang="en-IN" dirty="0">
                <a:solidFill>
                  <a:schemeClr val="tx1"/>
                </a:solidFill>
              </a:rPr>
              <a:t>For backend we are using Django framework to connect with front end. </a:t>
            </a:r>
          </a:p>
          <a:p>
            <a:pPr marL="114300" indent="0"/>
            <a:endParaRPr lang="en-IN" dirty="0">
              <a:solidFill>
                <a:schemeClr val="tx1"/>
              </a:solidFill>
            </a:endParaRPr>
          </a:p>
        </p:txBody>
      </p:sp>
    </p:spTree>
    <p:extLst>
      <p:ext uri="{BB962C8B-B14F-4D97-AF65-F5344CB8AC3E}">
        <p14:creationId xmlns:p14="http://schemas.microsoft.com/office/powerpoint/2010/main" val="11311373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C0A211-053B-7766-3987-DB73674AD259}"/>
              </a:ext>
            </a:extLst>
          </p:cNvPr>
          <p:cNvSpPr>
            <a:spLocks noGrp="1"/>
          </p:cNvSpPr>
          <p:nvPr>
            <p:ph type="title"/>
          </p:nvPr>
        </p:nvSpPr>
        <p:spPr/>
        <p:txBody>
          <a:bodyPr/>
          <a:lstStyle/>
          <a:p>
            <a:r>
              <a:rPr lang="en-IN" dirty="0"/>
              <a:t>Dataset</a:t>
            </a:r>
          </a:p>
        </p:txBody>
      </p:sp>
      <p:sp>
        <p:nvSpPr>
          <p:cNvPr id="4" name="Freeform 19">
            <a:extLst>
              <a:ext uri="{FF2B5EF4-FFF2-40B4-BE49-F238E27FC236}">
                <a16:creationId xmlns="" xmlns:a16="http://schemas.microsoft.com/office/drawing/2014/main" id="{10F5A11A-25FA-F84A-A185-FA71CFD45531}"/>
              </a:ext>
            </a:extLst>
          </p:cNvPr>
          <p:cNvSpPr>
            <a:spLocks noGrp="1"/>
          </p:cNvSpPr>
          <p:nvPr>
            <p:ph type="subTitle" idx="1"/>
          </p:nvPr>
        </p:nvSpPr>
        <p:spPr>
          <a:xfrm>
            <a:off x="852327" y="1176703"/>
            <a:ext cx="7277700" cy="3162600"/>
          </a:xfrm>
          <a:custGeom>
            <a:avLst/>
            <a:gdLst/>
            <a:ahLst/>
            <a:cxnLst/>
            <a:rect l="l" t="t" r="r" b="b"/>
            <a:pathLst>
              <a:path w="15165092" h="7861903">
                <a:moveTo>
                  <a:pt x="0" y="0"/>
                </a:moveTo>
                <a:lnTo>
                  <a:pt x="15165092" y="0"/>
                </a:lnTo>
                <a:lnTo>
                  <a:pt x="15165092" y="7861903"/>
                </a:lnTo>
                <a:lnTo>
                  <a:pt x="0" y="7861903"/>
                </a:lnTo>
                <a:lnTo>
                  <a:pt x="0" y="0"/>
                </a:lnTo>
                <a:close/>
              </a:path>
            </a:pathLst>
          </a:custGeom>
          <a:blipFill>
            <a:blip r:embed="rId2"/>
            <a:stretch>
              <a:fillRect/>
            </a:stretch>
          </a:blipFill>
        </p:spPr>
        <p:txBody>
          <a:bodyPr/>
          <a:lstStyle/>
          <a:p>
            <a:r>
              <a:rPr lang="en-IN" dirty="0" smtClean="0"/>
              <a:t>   </a:t>
            </a:r>
            <a:endParaRPr lang="en-IN" dirty="0"/>
          </a:p>
        </p:txBody>
      </p:sp>
    </p:spTree>
    <p:extLst>
      <p:ext uri="{BB962C8B-B14F-4D97-AF65-F5344CB8AC3E}">
        <p14:creationId xmlns:p14="http://schemas.microsoft.com/office/powerpoint/2010/main" val="16915076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5BFFF6-16B6-E8DA-9591-C342A28FE0AC}"/>
              </a:ext>
            </a:extLst>
          </p:cNvPr>
          <p:cNvSpPr>
            <a:spLocks noGrp="1"/>
          </p:cNvSpPr>
          <p:nvPr>
            <p:ph type="title"/>
          </p:nvPr>
        </p:nvSpPr>
        <p:spPr/>
        <p:txBody>
          <a:bodyPr/>
          <a:lstStyle/>
          <a:p>
            <a:r>
              <a:rPr lang="en-IN" dirty="0"/>
              <a:t>Data Class distribution: </a:t>
            </a:r>
          </a:p>
        </p:txBody>
      </p:sp>
      <p:sp>
        <p:nvSpPr>
          <p:cNvPr id="4" name="Freeform 19">
            <a:extLst>
              <a:ext uri="{FF2B5EF4-FFF2-40B4-BE49-F238E27FC236}">
                <a16:creationId xmlns="" xmlns:a16="http://schemas.microsoft.com/office/drawing/2014/main" id="{D48E1A79-7D1A-ED42-B4FC-39C0ED1648FF}"/>
              </a:ext>
            </a:extLst>
          </p:cNvPr>
          <p:cNvSpPr>
            <a:spLocks noGrp="1"/>
          </p:cNvSpPr>
          <p:nvPr>
            <p:ph type="subTitle" idx="1"/>
          </p:nvPr>
        </p:nvSpPr>
        <p:spPr>
          <a:custGeom>
            <a:avLst/>
            <a:gdLst/>
            <a:ahLst/>
            <a:cxnLst/>
            <a:rect l="l" t="t" r="r" b="b"/>
            <a:pathLst>
              <a:path w="12117892" h="8051417">
                <a:moveTo>
                  <a:pt x="0" y="0"/>
                </a:moveTo>
                <a:lnTo>
                  <a:pt x="12117892" y="0"/>
                </a:lnTo>
                <a:lnTo>
                  <a:pt x="12117892" y="8051417"/>
                </a:lnTo>
                <a:lnTo>
                  <a:pt x="0" y="8051417"/>
                </a:lnTo>
                <a:lnTo>
                  <a:pt x="0" y="0"/>
                </a:lnTo>
                <a:close/>
              </a:path>
            </a:pathLst>
          </a:custGeom>
          <a:blipFill>
            <a:blip r:embed="rId2"/>
            <a:stretch>
              <a:fillRect/>
            </a:stretch>
          </a:blipFill>
        </p:spPr>
        <p:txBody>
          <a:bodyPr/>
          <a:lstStyle/>
          <a:p>
            <a:r>
              <a:rPr lang="en-IN" dirty="0" smtClean="0"/>
              <a:t>   </a:t>
            </a:r>
            <a:endParaRPr lang="en-IN" dirty="0"/>
          </a:p>
        </p:txBody>
      </p:sp>
    </p:spTree>
    <p:extLst>
      <p:ext uri="{BB962C8B-B14F-4D97-AF65-F5344CB8AC3E}">
        <p14:creationId xmlns:p14="http://schemas.microsoft.com/office/powerpoint/2010/main" val="40167613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0D279C-46DF-309F-8775-68B5C0748791}"/>
              </a:ext>
            </a:extLst>
          </p:cNvPr>
          <p:cNvSpPr>
            <a:spLocks noGrp="1"/>
          </p:cNvSpPr>
          <p:nvPr>
            <p:ph type="title"/>
          </p:nvPr>
        </p:nvSpPr>
        <p:spPr/>
        <p:txBody>
          <a:bodyPr/>
          <a:lstStyle/>
          <a:p>
            <a:r>
              <a:rPr lang="en-IN" dirty="0"/>
              <a:t>Data Augmentation:</a:t>
            </a:r>
          </a:p>
        </p:txBody>
      </p:sp>
      <p:sp>
        <p:nvSpPr>
          <p:cNvPr id="3" name="Subtitle 2">
            <a:extLst>
              <a:ext uri="{FF2B5EF4-FFF2-40B4-BE49-F238E27FC236}">
                <a16:creationId xmlns="" xmlns:a16="http://schemas.microsoft.com/office/drawing/2014/main" id="{92087F60-D403-27C0-F477-7E6C0C3B3E57}"/>
              </a:ext>
            </a:extLst>
          </p:cNvPr>
          <p:cNvSpPr>
            <a:spLocks noGrp="1"/>
          </p:cNvSpPr>
          <p:nvPr>
            <p:ph type="subTitle" idx="1"/>
          </p:nvPr>
        </p:nvSpPr>
        <p:spPr/>
        <p:txBody>
          <a:bodyPr/>
          <a:lstStyle/>
          <a:p>
            <a:r>
              <a:rPr lang="en-IN" dirty="0" smtClean="0"/>
              <a:t>   </a:t>
            </a:r>
            <a:endParaRPr lang="en-IN" dirty="0"/>
          </a:p>
        </p:txBody>
      </p:sp>
      <p:sp>
        <p:nvSpPr>
          <p:cNvPr id="4" name="Freeform 11">
            <a:extLst>
              <a:ext uri="{FF2B5EF4-FFF2-40B4-BE49-F238E27FC236}">
                <a16:creationId xmlns="" xmlns:a16="http://schemas.microsoft.com/office/drawing/2014/main" id="{3CB5FDB6-C0A5-ED61-13DB-5B64A55DA911}"/>
              </a:ext>
            </a:extLst>
          </p:cNvPr>
          <p:cNvSpPr/>
          <p:nvPr/>
        </p:nvSpPr>
        <p:spPr>
          <a:xfrm>
            <a:off x="1114081" y="1710300"/>
            <a:ext cx="2183251" cy="2335500"/>
          </a:xfrm>
          <a:custGeom>
            <a:avLst/>
            <a:gdLst/>
            <a:ahLst/>
            <a:cxnLst/>
            <a:rect l="l" t="t" r="r" b="b"/>
            <a:pathLst>
              <a:path w="5359471" h="5154911">
                <a:moveTo>
                  <a:pt x="0" y="0"/>
                </a:moveTo>
                <a:lnTo>
                  <a:pt x="5359470" y="0"/>
                </a:lnTo>
                <a:lnTo>
                  <a:pt x="5359470" y="5154910"/>
                </a:lnTo>
                <a:lnTo>
                  <a:pt x="0" y="5154910"/>
                </a:lnTo>
                <a:lnTo>
                  <a:pt x="0" y="0"/>
                </a:lnTo>
                <a:close/>
              </a:path>
            </a:pathLst>
          </a:custGeom>
          <a:blipFill>
            <a:blip r:embed="rId2"/>
            <a:stretch>
              <a:fillRect/>
            </a:stretch>
          </a:blipFill>
          <a:ln w="19050">
            <a:solidFill>
              <a:schemeClr val="tx1"/>
            </a:solidFill>
          </a:ln>
        </p:spPr>
        <p:txBody>
          <a:bodyPr/>
          <a:lstStyle/>
          <a:p>
            <a:endParaRPr lang="en-IN"/>
          </a:p>
        </p:txBody>
      </p:sp>
      <p:sp>
        <p:nvSpPr>
          <p:cNvPr id="5" name="TextBox 20">
            <a:extLst>
              <a:ext uri="{FF2B5EF4-FFF2-40B4-BE49-F238E27FC236}">
                <a16:creationId xmlns="" xmlns:a16="http://schemas.microsoft.com/office/drawing/2014/main" id="{11D5FC4E-0EE5-7C87-AD7F-22FD3E0EC7C2}"/>
              </a:ext>
            </a:extLst>
          </p:cNvPr>
          <p:cNvSpPr txBox="1"/>
          <p:nvPr/>
        </p:nvSpPr>
        <p:spPr>
          <a:xfrm>
            <a:off x="3860900" y="1710300"/>
            <a:ext cx="3929500" cy="221599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sz="1200" b="1" dirty="0">
                <a:solidFill>
                  <a:srgbClr val="000000"/>
                </a:solidFill>
                <a:latin typeface="Work Sans" pitchFamily="2" charset="0"/>
              </a:rPr>
              <a:t>Training dataset: </a:t>
            </a:r>
            <a:r>
              <a:rPr lang="en-US" sz="1200" dirty="0">
                <a:solidFill>
                  <a:srgbClr val="000000"/>
                </a:solidFill>
                <a:latin typeface="Work Sans" pitchFamily="2" charset="0"/>
              </a:rPr>
              <a:t>70% of the images from over 50,000 expertly curated images on healthy and infected leaves of crop plants, available on the PlantVillage platform.</a:t>
            </a:r>
          </a:p>
          <a:p>
            <a:pPr marL="171450" indent="-171450" algn="just">
              <a:buFont typeface="Arial" panose="020B0604020202020204" pitchFamily="34" charset="0"/>
              <a:buChar char="•"/>
            </a:pPr>
            <a:r>
              <a:rPr lang="en-US" sz="1200" b="1" dirty="0">
                <a:solidFill>
                  <a:srgbClr val="000000"/>
                </a:solidFill>
                <a:latin typeface="Work Sans" pitchFamily="2" charset="0"/>
              </a:rPr>
              <a:t>Testing dataset: </a:t>
            </a:r>
            <a:r>
              <a:rPr lang="en-US" sz="1200" dirty="0">
                <a:solidFill>
                  <a:srgbClr val="000000"/>
                </a:solidFill>
                <a:latin typeface="Work Sans" pitchFamily="2" charset="0"/>
              </a:rPr>
              <a:t>30% of the images, also sourced from the PlantVillage platform.</a:t>
            </a:r>
          </a:p>
          <a:p>
            <a:pPr marL="171450" indent="-171450" algn="just">
              <a:buFont typeface="Arial" panose="020B0604020202020204" pitchFamily="34" charset="0"/>
              <a:buChar char="•"/>
            </a:pPr>
            <a:r>
              <a:rPr lang="en-US" sz="1200" b="1" dirty="0">
                <a:solidFill>
                  <a:srgbClr val="000000"/>
                </a:solidFill>
                <a:latin typeface="Work Sans" pitchFamily="2" charset="0"/>
              </a:rPr>
              <a:t>Standardization: </a:t>
            </a:r>
            <a:r>
              <a:rPr lang="en-US" sz="1200" dirty="0">
                <a:solidFill>
                  <a:srgbClr val="000000"/>
                </a:solidFill>
                <a:latin typeface="Work Sans" pitchFamily="2" charset="0"/>
              </a:rPr>
              <a:t>Resizing all images to 100x100 pixels to ensure uniformity across the dataset.</a:t>
            </a:r>
          </a:p>
          <a:p>
            <a:pPr marL="171450" indent="-171450" algn="just">
              <a:buFont typeface="Arial" panose="020B0604020202020204" pitchFamily="34" charset="0"/>
              <a:buChar char="•"/>
            </a:pPr>
            <a:r>
              <a:rPr lang="en-US" sz="1200" b="1" dirty="0">
                <a:solidFill>
                  <a:srgbClr val="000000"/>
                </a:solidFill>
                <a:latin typeface="Work Sans" pitchFamily="2" charset="0"/>
              </a:rPr>
              <a:t>Transformation: </a:t>
            </a:r>
            <a:r>
              <a:rPr lang="en-US" sz="1200" dirty="0">
                <a:solidFill>
                  <a:srgbClr val="000000"/>
                </a:solidFill>
                <a:latin typeface="Work Sans" pitchFamily="2" charset="0"/>
              </a:rPr>
              <a:t>Gray scaling all images to simplify the data and remove color variation, aiding in the efficiency of machine learning algorithms.</a:t>
            </a:r>
          </a:p>
        </p:txBody>
      </p:sp>
    </p:spTree>
    <p:extLst>
      <p:ext uri="{BB962C8B-B14F-4D97-AF65-F5344CB8AC3E}">
        <p14:creationId xmlns:p14="http://schemas.microsoft.com/office/powerpoint/2010/main" val="8799237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35DE20-6160-68A3-B68F-45BC17C65D33}"/>
              </a:ext>
            </a:extLst>
          </p:cNvPr>
          <p:cNvSpPr>
            <a:spLocks noGrp="1"/>
          </p:cNvSpPr>
          <p:nvPr>
            <p:ph type="title"/>
          </p:nvPr>
        </p:nvSpPr>
        <p:spPr/>
        <p:txBody>
          <a:bodyPr/>
          <a:lstStyle/>
          <a:p>
            <a:r>
              <a:rPr lang="en-IN" dirty="0"/>
              <a:t>Model Architecture :</a:t>
            </a:r>
          </a:p>
        </p:txBody>
      </p:sp>
      <p:pic>
        <p:nvPicPr>
          <p:cNvPr id="10" name="Picture 9">
            <a:extLst>
              <a:ext uri="{FF2B5EF4-FFF2-40B4-BE49-F238E27FC236}">
                <a16:creationId xmlns="" xmlns:a16="http://schemas.microsoft.com/office/drawing/2014/main" id="{F9561A11-0E14-EEFF-FAE2-4683AAA3983E}"/>
              </a:ext>
            </a:extLst>
          </p:cNvPr>
          <p:cNvPicPr>
            <a:picLocks noChangeAspect="1"/>
          </p:cNvPicPr>
          <p:nvPr/>
        </p:nvPicPr>
        <p:blipFill>
          <a:blip r:embed="rId2"/>
          <a:stretch>
            <a:fillRect/>
          </a:stretch>
        </p:blipFill>
        <p:spPr>
          <a:xfrm>
            <a:off x="1913206" y="1076120"/>
            <a:ext cx="5185500" cy="3975939"/>
          </a:xfrm>
          <a:prstGeom prst="rect">
            <a:avLst/>
          </a:prstGeom>
        </p:spPr>
      </p:pic>
    </p:spTree>
    <p:extLst>
      <p:ext uri="{BB962C8B-B14F-4D97-AF65-F5344CB8AC3E}">
        <p14:creationId xmlns:p14="http://schemas.microsoft.com/office/powerpoint/2010/main" val="36384052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7C7E16-999E-1DB8-5D8F-0CA42DF99E9B}"/>
              </a:ext>
            </a:extLst>
          </p:cNvPr>
          <p:cNvSpPr>
            <a:spLocks noGrp="1"/>
          </p:cNvSpPr>
          <p:nvPr>
            <p:ph type="title"/>
          </p:nvPr>
        </p:nvSpPr>
        <p:spPr/>
        <p:txBody>
          <a:bodyPr/>
          <a:lstStyle/>
          <a:p>
            <a:r>
              <a:rPr lang="en-IN" dirty="0"/>
              <a:t>Model Accuracy and losses graph :  </a:t>
            </a:r>
          </a:p>
        </p:txBody>
      </p:sp>
      <p:sp>
        <p:nvSpPr>
          <p:cNvPr id="4" name="Freeform 19">
            <a:extLst>
              <a:ext uri="{FF2B5EF4-FFF2-40B4-BE49-F238E27FC236}">
                <a16:creationId xmlns="" xmlns:a16="http://schemas.microsoft.com/office/drawing/2014/main" id="{54916C93-31A2-6452-80B5-2EF2A13E2E42}"/>
              </a:ext>
            </a:extLst>
          </p:cNvPr>
          <p:cNvSpPr/>
          <p:nvPr/>
        </p:nvSpPr>
        <p:spPr>
          <a:xfrm>
            <a:off x="174324" y="1717225"/>
            <a:ext cx="4040478" cy="2281961"/>
          </a:xfrm>
          <a:custGeom>
            <a:avLst/>
            <a:gdLst/>
            <a:ahLst/>
            <a:cxnLst/>
            <a:rect l="l" t="t" r="r" b="b"/>
            <a:pathLst>
              <a:path w="7421219" h="5183666">
                <a:moveTo>
                  <a:pt x="0" y="0"/>
                </a:moveTo>
                <a:lnTo>
                  <a:pt x="7421219" y="0"/>
                </a:lnTo>
                <a:lnTo>
                  <a:pt x="7421219" y="5183665"/>
                </a:lnTo>
                <a:lnTo>
                  <a:pt x="0" y="5183665"/>
                </a:lnTo>
                <a:lnTo>
                  <a:pt x="0" y="0"/>
                </a:lnTo>
                <a:close/>
              </a:path>
            </a:pathLst>
          </a:custGeom>
          <a:blipFill>
            <a:blip r:embed="rId2"/>
            <a:stretch>
              <a:fillRect/>
            </a:stretch>
          </a:blipFill>
        </p:spPr>
        <p:txBody>
          <a:bodyPr/>
          <a:lstStyle/>
          <a:p>
            <a:endParaRPr lang="en-IN"/>
          </a:p>
        </p:txBody>
      </p:sp>
      <p:sp>
        <p:nvSpPr>
          <p:cNvPr id="5" name="Freeform 20">
            <a:extLst>
              <a:ext uri="{FF2B5EF4-FFF2-40B4-BE49-F238E27FC236}">
                <a16:creationId xmlns="" xmlns:a16="http://schemas.microsoft.com/office/drawing/2014/main" id="{7E889B9F-B69D-1ECF-63A6-F9CAFFF77DBA}"/>
              </a:ext>
            </a:extLst>
          </p:cNvPr>
          <p:cNvSpPr/>
          <p:nvPr/>
        </p:nvSpPr>
        <p:spPr>
          <a:xfrm>
            <a:off x="4373298" y="1717226"/>
            <a:ext cx="3918655" cy="2281960"/>
          </a:xfrm>
          <a:custGeom>
            <a:avLst/>
            <a:gdLst/>
            <a:ahLst/>
            <a:cxnLst/>
            <a:rect l="l" t="t" r="r" b="b"/>
            <a:pathLst>
              <a:path w="7197464" h="5183666">
                <a:moveTo>
                  <a:pt x="0" y="0"/>
                </a:moveTo>
                <a:lnTo>
                  <a:pt x="7197464" y="0"/>
                </a:lnTo>
                <a:lnTo>
                  <a:pt x="7197464" y="5183665"/>
                </a:lnTo>
                <a:lnTo>
                  <a:pt x="0" y="5183665"/>
                </a:lnTo>
                <a:lnTo>
                  <a:pt x="0" y="0"/>
                </a:lnTo>
                <a:close/>
              </a:path>
            </a:pathLst>
          </a:custGeom>
          <a:blipFill>
            <a:blip r:embed="rId3"/>
            <a:stretch>
              <a:fillRect/>
            </a:stretch>
          </a:blipFill>
        </p:spPr>
        <p:txBody>
          <a:bodyPr/>
          <a:lstStyle/>
          <a:p>
            <a:endParaRPr lang="en-IN"/>
          </a:p>
        </p:txBody>
      </p:sp>
      <p:sp>
        <p:nvSpPr>
          <p:cNvPr id="6" name="TextBox 21">
            <a:extLst>
              <a:ext uri="{FF2B5EF4-FFF2-40B4-BE49-F238E27FC236}">
                <a16:creationId xmlns="" xmlns:a16="http://schemas.microsoft.com/office/drawing/2014/main" id="{35D403D1-BCB8-DCC5-975A-D4F1BDC26BFB}"/>
              </a:ext>
            </a:extLst>
          </p:cNvPr>
          <p:cNvSpPr txBox="1"/>
          <p:nvPr/>
        </p:nvSpPr>
        <p:spPr>
          <a:xfrm>
            <a:off x="2247903" y="3959546"/>
            <a:ext cx="4040478" cy="92781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20"/>
              </a:lnSpc>
            </a:pPr>
            <a:r>
              <a:rPr lang="en-US" sz="2800" dirty="0">
                <a:solidFill>
                  <a:srgbClr val="000000"/>
                </a:solidFill>
                <a:latin typeface="Canva Sans"/>
              </a:rPr>
              <a:t> </a:t>
            </a:r>
            <a:r>
              <a:rPr lang="en-US" dirty="0">
                <a:solidFill>
                  <a:srgbClr val="000000"/>
                </a:solidFill>
                <a:latin typeface="Canva Sans"/>
              </a:rPr>
              <a:t>Training accuracy: 98.2% </a:t>
            </a:r>
          </a:p>
          <a:p>
            <a:pPr algn="ctr">
              <a:lnSpc>
                <a:spcPts val="3920"/>
              </a:lnSpc>
            </a:pPr>
            <a:r>
              <a:rPr lang="en-US" dirty="0">
                <a:solidFill>
                  <a:srgbClr val="000000"/>
                </a:solidFill>
                <a:latin typeface="Canva Sans"/>
              </a:rPr>
              <a:t>Validation Accuracy: 96.8%</a:t>
            </a:r>
          </a:p>
        </p:txBody>
      </p:sp>
    </p:spTree>
    <p:extLst>
      <p:ext uri="{BB962C8B-B14F-4D97-AF65-F5344CB8AC3E}">
        <p14:creationId xmlns:p14="http://schemas.microsoft.com/office/powerpoint/2010/main" val="14872115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4B4BB7-506C-9ABC-A109-51F2A3CF2B4A}"/>
              </a:ext>
            </a:extLst>
          </p:cNvPr>
          <p:cNvSpPr>
            <a:spLocks noGrp="1"/>
          </p:cNvSpPr>
          <p:nvPr>
            <p:ph type="title"/>
          </p:nvPr>
        </p:nvSpPr>
        <p:spPr/>
        <p:txBody>
          <a:bodyPr/>
          <a:lstStyle/>
          <a:p>
            <a:r>
              <a:rPr lang="en-IN" sz="1800" b="1" dirty="0"/>
              <a:t>Diagrams</a:t>
            </a:r>
          </a:p>
        </p:txBody>
      </p:sp>
      <p:pic>
        <p:nvPicPr>
          <p:cNvPr id="3" name="Picture 2" descr="Green patterned leaves">
            <a:extLst>
              <a:ext uri="{FF2B5EF4-FFF2-40B4-BE49-F238E27FC236}">
                <a16:creationId xmlns="" xmlns:a16="http://schemas.microsoft.com/office/drawing/2014/main" id="{17BC3F3D-9460-EF99-0A1C-9004BF38D3B2}"/>
              </a:ext>
            </a:extLst>
          </p:cNvPr>
          <p:cNvPicPr>
            <a:picLocks noChangeAspect="1"/>
          </p:cNvPicPr>
          <p:nvPr/>
        </p:nvPicPr>
        <p:blipFill rotWithShape="1">
          <a:blip r:embed="rId2"/>
          <a:srcRect t="21997" b="21997"/>
          <a:stretch/>
        </p:blipFill>
        <p:spPr>
          <a:xfrm>
            <a:off x="664464" y="1657354"/>
            <a:ext cx="7815072" cy="2921597"/>
          </a:xfrm>
          <a:prstGeom prst="rect">
            <a:avLst/>
          </a:prstGeom>
          <a:noFill/>
        </p:spPr>
      </p:pic>
    </p:spTree>
    <p:extLst>
      <p:ext uri="{BB962C8B-B14F-4D97-AF65-F5344CB8AC3E}">
        <p14:creationId xmlns:p14="http://schemas.microsoft.com/office/powerpoint/2010/main" val="35593181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66BA70-1A10-5B4E-0483-083D68A73140}"/>
              </a:ext>
            </a:extLst>
          </p:cNvPr>
          <p:cNvSpPr>
            <a:spLocks noGrp="1"/>
          </p:cNvSpPr>
          <p:nvPr>
            <p:ph type="title"/>
          </p:nvPr>
        </p:nvSpPr>
        <p:spPr>
          <a:xfrm>
            <a:off x="2662290" y="652860"/>
            <a:ext cx="3951870" cy="546600"/>
          </a:xfrm>
        </p:spPr>
        <p:txBody>
          <a:bodyPr/>
          <a:lstStyle/>
          <a:p>
            <a:r>
              <a:rPr lang="en-IN" sz="1800" dirty="0"/>
              <a:t>CONCEPTUAL DIAGRAM</a:t>
            </a:r>
          </a:p>
        </p:txBody>
      </p:sp>
      <p:pic>
        <p:nvPicPr>
          <p:cNvPr id="133" name="Picture 132">
            <a:extLst>
              <a:ext uri="{FF2B5EF4-FFF2-40B4-BE49-F238E27FC236}">
                <a16:creationId xmlns="" xmlns:a16="http://schemas.microsoft.com/office/drawing/2014/main" id="{F637AE27-C653-4D02-CB4F-2D8B73B33B8A}"/>
              </a:ext>
            </a:extLst>
          </p:cNvPr>
          <p:cNvPicPr>
            <a:picLocks noChangeAspect="1"/>
          </p:cNvPicPr>
          <p:nvPr/>
        </p:nvPicPr>
        <p:blipFill>
          <a:blip r:embed="rId2"/>
          <a:stretch>
            <a:fillRect/>
          </a:stretch>
        </p:blipFill>
        <p:spPr>
          <a:xfrm>
            <a:off x="83820" y="1104554"/>
            <a:ext cx="8953500" cy="39174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172681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9838FF-BA9F-6FAD-2138-3C32D41CD4DA}"/>
              </a:ext>
            </a:extLst>
          </p:cNvPr>
          <p:cNvSpPr>
            <a:spLocks noGrp="1"/>
          </p:cNvSpPr>
          <p:nvPr>
            <p:ph type="title"/>
          </p:nvPr>
        </p:nvSpPr>
        <p:spPr>
          <a:xfrm>
            <a:off x="2723249" y="235923"/>
            <a:ext cx="3697500" cy="546600"/>
          </a:xfrm>
        </p:spPr>
        <p:txBody>
          <a:bodyPr/>
          <a:lstStyle/>
          <a:p>
            <a:r>
              <a:rPr lang="en-IN" sz="1800" dirty="0"/>
              <a:t>SEQUENCE DIAGRAM</a:t>
            </a:r>
          </a:p>
        </p:txBody>
      </p:sp>
      <p:pic>
        <p:nvPicPr>
          <p:cNvPr id="4" name="Picture 3"/>
          <p:cNvPicPr>
            <a:picLocks noChangeAspect="1"/>
          </p:cNvPicPr>
          <p:nvPr/>
        </p:nvPicPr>
        <p:blipFill rotWithShape="1">
          <a:blip r:embed="rId2"/>
          <a:srcRect r="7335" b="5126"/>
          <a:stretch/>
        </p:blipFill>
        <p:spPr>
          <a:xfrm>
            <a:off x="1470877" y="782523"/>
            <a:ext cx="6202245" cy="42659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748172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273A15-C946-1CEA-22E2-FBAD9EDE37E8}"/>
              </a:ext>
            </a:extLst>
          </p:cNvPr>
          <p:cNvSpPr>
            <a:spLocks noGrp="1"/>
          </p:cNvSpPr>
          <p:nvPr>
            <p:ph type="title"/>
          </p:nvPr>
        </p:nvSpPr>
        <p:spPr/>
        <p:txBody>
          <a:bodyPr/>
          <a:lstStyle/>
          <a:p>
            <a:r>
              <a:rPr lang="en-IN" dirty="0"/>
              <a:t>Class Diagram</a:t>
            </a:r>
          </a:p>
        </p:txBody>
      </p:sp>
      <p:pic>
        <p:nvPicPr>
          <p:cNvPr id="4" name="Picture 3" descr="A diagram of a computer&#10;&#10;Description automatically generated">
            <a:extLst>
              <a:ext uri="{FF2B5EF4-FFF2-40B4-BE49-F238E27FC236}">
                <a16:creationId xmlns="" xmlns:a16="http://schemas.microsoft.com/office/drawing/2014/main" id="{7F149D6F-ED83-D4D6-C0C3-10BDAF8382EF}"/>
              </a:ext>
            </a:extLst>
          </p:cNvPr>
          <p:cNvPicPr>
            <a:picLocks noChangeAspect="1"/>
          </p:cNvPicPr>
          <p:nvPr/>
        </p:nvPicPr>
        <p:blipFill>
          <a:blip r:embed="rId2"/>
          <a:stretch>
            <a:fillRect/>
          </a:stretch>
        </p:blipFill>
        <p:spPr>
          <a:xfrm>
            <a:off x="1741170" y="1269409"/>
            <a:ext cx="5661660" cy="3209801"/>
          </a:xfrm>
          <a:prstGeom prst="rect">
            <a:avLst/>
          </a:prstGeom>
          <a:ln w="19050">
            <a:solidFill>
              <a:schemeClr val="tx1"/>
            </a:solidFill>
          </a:ln>
        </p:spPr>
      </p:pic>
    </p:spTree>
    <p:extLst>
      <p:ext uri="{BB962C8B-B14F-4D97-AF65-F5344CB8AC3E}">
        <p14:creationId xmlns:p14="http://schemas.microsoft.com/office/powerpoint/2010/main" val="7296580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44"/>
        <p:cNvGrpSpPr/>
        <p:nvPr/>
      </p:nvGrpSpPr>
      <p:grpSpPr>
        <a:xfrm>
          <a:off x="0" y="0"/>
          <a:ext cx="0" cy="0"/>
          <a:chOff x="0" y="0"/>
          <a:chExt cx="0" cy="0"/>
        </a:xfrm>
      </p:grpSpPr>
      <p:sp>
        <p:nvSpPr>
          <p:cNvPr id="11245" name="Google Shape;11245;p65"/>
          <p:cNvSpPr txBox="1">
            <a:spLocks noGrp="1"/>
          </p:cNvSpPr>
          <p:nvPr>
            <p:ph type="title"/>
          </p:nvPr>
        </p:nvSpPr>
        <p:spPr>
          <a:xfrm>
            <a:off x="559395" y="380292"/>
            <a:ext cx="5185500" cy="95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Team</a:t>
            </a:r>
            <a:endParaRPr dirty="0"/>
          </a:p>
        </p:txBody>
      </p:sp>
      <p:sp>
        <p:nvSpPr>
          <p:cNvPr id="11246" name="Google Shape;11246;p65"/>
          <p:cNvSpPr txBox="1">
            <a:spLocks noGrp="1"/>
          </p:cNvSpPr>
          <p:nvPr>
            <p:ph type="subTitle" idx="1"/>
          </p:nvPr>
        </p:nvSpPr>
        <p:spPr>
          <a:xfrm>
            <a:off x="720000" y="1206246"/>
            <a:ext cx="7277700" cy="3162600"/>
          </a:xfrm>
          <a:prstGeom prst="rect">
            <a:avLst/>
          </a:prstGeom>
        </p:spPr>
        <p:txBody>
          <a:bodyPr spcFirstLastPara="1" wrap="square" lIns="91425" tIns="91425" rIns="82275" bIns="91425" anchor="t" anchorCtr="0">
            <a:noAutofit/>
          </a:bodyPr>
          <a:lstStyle/>
          <a:p>
            <a:pPr marL="0" lvl="0" indent="0" algn="l" rtl="0">
              <a:lnSpc>
                <a:spcPct val="60000"/>
              </a:lnSpc>
              <a:spcBef>
                <a:spcPts val="0"/>
              </a:spcBef>
              <a:spcAft>
                <a:spcPts val="0"/>
              </a:spcAft>
              <a:buNone/>
            </a:pPr>
            <a:r>
              <a:rPr lang="en-IN" dirty="0"/>
              <a:t> </a:t>
            </a:r>
            <a:endParaRPr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4987" t="34134" b="4473"/>
          <a:stretch/>
        </p:blipFill>
        <p:spPr>
          <a:xfrm>
            <a:off x="4310483" y="3148028"/>
            <a:ext cx="1200912" cy="15120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10221" t="33512" r="21584" b="266"/>
          <a:stretch/>
        </p:blipFill>
        <p:spPr>
          <a:xfrm>
            <a:off x="6051046" y="996654"/>
            <a:ext cx="1200912" cy="15120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20319" t="12447" r="16945" b="28405"/>
          <a:stretch/>
        </p:blipFill>
        <p:spPr>
          <a:xfrm>
            <a:off x="742646" y="996654"/>
            <a:ext cx="1200912" cy="1509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27547" t="11584" r="26101" b="30142"/>
          <a:stretch/>
        </p:blipFill>
        <p:spPr>
          <a:xfrm>
            <a:off x="774068" y="3152728"/>
            <a:ext cx="1195242" cy="15026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0302" t="46896" r="20405" b="12770"/>
          <a:stretch/>
        </p:blipFill>
        <p:spPr>
          <a:xfrm>
            <a:off x="2543958" y="3153427"/>
            <a:ext cx="1191877" cy="15019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l="24473" t="41730" r="25947" b="17678"/>
          <a:stretch/>
        </p:blipFill>
        <p:spPr>
          <a:xfrm>
            <a:off x="4206853" y="1009642"/>
            <a:ext cx="1386170" cy="15131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7" name="Picture 26"/>
          <p:cNvPicPr>
            <a:picLocks noChangeAspect="1"/>
          </p:cNvPicPr>
          <p:nvPr/>
        </p:nvPicPr>
        <p:blipFill rotWithShape="1">
          <a:blip r:embed="rId9">
            <a:extLst>
              <a:ext uri="{28A0092B-C50C-407E-A947-70E740481C1C}">
                <a14:useLocalDpi xmlns:a14="http://schemas.microsoft.com/office/drawing/2010/main" val="0"/>
              </a:ext>
            </a:extLst>
          </a:blip>
          <a:srcRect l="29773" t="38757" r="35935" b="31546"/>
          <a:stretch/>
        </p:blipFill>
        <p:spPr>
          <a:xfrm>
            <a:off x="2378507" y="996654"/>
            <a:ext cx="1303165" cy="1504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Picture 27"/>
          <p:cNvPicPr>
            <a:picLocks noChangeAspect="1"/>
          </p:cNvPicPr>
          <p:nvPr/>
        </p:nvPicPr>
        <p:blipFill rotWithShape="1">
          <a:blip r:embed="rId10">
            <a:extLst>
              <a:ext uri="{28A0092B-C50C-407E-A947-70E740481C1C}">
                <a14:useLocalDpi xmlns:a14="http://schemas.microsoft.com/office/drawing/2010/main" val="0"/>
              </a:ext>
            </a:extLst>
          </a:blip>
          <a:srcRect l="13969" t="1777" r="28144" b="42164"/>
          <a:stretch/>
        </p:blipFill>
        <p:spPr>
          <a:xfrm>
            <a:off x="6136721" y="3148028"/>
            <a:ext cx="1249232" cy="15073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TextBox 28"/>
          <p:cNvSpPr txBox="1"/>
          <p:nvPr/>
        </p:nvSpPr>
        <p:spPr>
          <a:xfrm>
            <a:off x="728034" y="2538404"/>
            <a:ext cx="1241045" cy="461665"/>
          </a:xfrm>
          <a:prstGeom prst="rect">
            <a:avLst/>
          </a:prstGeom>
          <a:noFill/>
        </p:spPr>
        <p:txBody>
          <a:bodyPr wrap="none" rtlCol="0">
            <a:spAutoFit/>
          </a:bodyPr>
          <a:lstStyle/>
          <a:p>
            <a:r>
              <a:rPr lang="en-IN" sz="1200" dirty="0">
                <a:latin typeface="Work Sans" panose="020B0604020202020204" charset="0"/>
              </a:rPr>
              <a:t>Rudra Chobe</a:t>
            </a:r>
          </a:p>
          <a:p>
            <a:r>
              <a:rPr lang="en-IN" sz="1200" dirty="0">
                <a:latin typeface="Work Sans" panose="020B0604020202020204" charset="0"/>
              </a:rPr>
              <a:t>Scrum Master</a:t>
            </a:r>
          </a:p>
        </p:txBody>
      </p:sp>
      <p:sp>
        <p:nvSpPr>
          <p:cNvPr id="31" name="Rectangle 30"/>
          <p:cNvSpPr/>
          <p:nvPr/>
        </p:nvSpPr>
        <p:spPr>
          <a:xfrm>
            <a:off x="2511159" y="2559583"/>
            <a:ext cx="1170513" cy="461665"/>
          </a:xfrm>
          <a:prstGeom prst="rect">
            <a:avLst/>
          </a:prstGeom>
        </p:spPr>
        <p:txBody>
          <a:bodyPr wrap="none">
            <a:spAutoFit/>
          </a:bodyPr>
          <a:lstStyle/>
          <a:p>
            <a:r>
              <a:rPr lang="en-IN" sz="1200" dirty="0">
                <a:latin typeface="Work Sans" panose="020B0604020202020204" charset="0"/>
              </a:rPr>
              <a:t>Omkar </a:t>
            </a:r>
            <a:r>
              <a:rPr lang="en-IN" sz="1200" dirty="0" err="1">
                <a:latin typeface="Work Sans" panose="020B0604020202020204" charset="0"/>
              </a:rPr>
              <a:t>Gurav</a:t>
            </a:r>
            <a:endParaRPr lang="en-IN" sz="1200" dirty="0">
              <a:latin typeface="Work Sans" panose="020B0604020202020204" charset="0"/>
            </a:endParaRPr>
          </a:p>
          <a:p>
            <a:r>
              <a:rPr lang="en-IN" sz="1200" dirty="0">
                <a:latin typeface="Work Sans" panose="020B0604020202020204" charset="0"/>
              </a:rPr>
              <a:t>  Developer </a:t>
            </a:r>
          </a:p>
        </p:txBody>
      </p:sp>
      <p:sp>
        <p:nvSpPr>
          <p:cNvPr id="32" name="Rectangle 31"/>
          <p:cNvSpPr/>
          <p:nvPr/>
        </p:nvSpPr>
        <p:spPr>
          <a:xfrm>
            <a:off x="4323764" y="2565203"/>
            <a:ext cx="1096775" cy="461665"/>
          </a:xfrm>
          <a:prstGeom prst="rect">
            <a:avLst/>
          </a:prstGeom>
        </p:spPr>
        <p:txBody>
          <a:bodyPr wrap="none">
            <a:spAutoFit/>
          </a:bodyPr>
          <a:lstStyle/>
          <a:p>
            <a:r>
              <a:rPr lang="en-IN" sz="1200" dirty="0">
                <a:latin typeface="Work Sans" panose="020B0604020202020204" charset="0"/>
              </a:rPr>
              <a:t>Shriya Haral</a:t>
            </a:r>
          </a:p>
          <a:p>
            <a:r>
              <a:rPr lang="en-IN" sz="1200" dirty="0">
                <a:latin typeface="Work Sans" panose="020B0604020202020204" charset="0"/>
              </a:rPr>
              <a:t> Developer</a:t>
            </a:r>
          </a:p>
        </p:txBody>
      </p:sp>
      <p:sp>
        <p:nvSpPr>
          <p:cNvPr id="33" name="Rectangle 32"/>
          <p:cNvSpPr/>
          <p:nvPr/>
        </p:nvSpPr>
        <p:spPr>
          <a:xfrm>
            <a:off x="6034094" y="2560871"/>
            <a:ext cx="1350050" cy="461665"/>
          </a:xfrm>
          <a:prstGeom prst="rect">
            <a:avLst/>
          </a:prstGeom>
        </p:spPr>
        <p:txBody>
          <a:bodyPr wrap="none">
            <a:spAutoFit/>
          </a:bodyPr>
          <a:lstStyle/>
          <a:p>
            <a:r>
              <a:rPr lang="en-IN" sz="1200" dirty="0">
                <a:latin typeface="Work Sans" panose="020B0604020202020204" charset="0"/>
              </a:rPr>
              <a:t>Ritika </a:t>
            </a:r>
            <a:r>
              <a:rPr lang="en-IN" sz="1200" dirty="0" err="1">
                <a:latin typeface="Work Sans" panose="020B0604020202020204" charset="0"/>
              </a:rPr>
              <a:t>Chougala</a:t>
            </a:r>
            <a:endParaRPr lang="en-IN" sz="1200" dirty="0">
              <a:latin typeface="Work Sans" panose="020B0604020202020204" charset="0"/>
            </a:endParaRPr>
          </a:p>
          <a:p>
            <a:r>
              <a:rPr lang="en-IN" sz="1200" dirty="0">
                <a:latin typeface="Work Sans" panose="020B0604020202020204" charset="0"/>
              </a:rPr>
              <a:t>    Developer</a:t>
            </a:r>
          </a:p>
        </p:txBody>
      </p:sp>
      <p:sp>
        <p:nvSpPr>
          <p:cNvPr id="34" name="Rectangle 33"/>
          <p:cNvSpPr/>
          <p:nvPr/>
        </p:nvSpPr>
        <p:spPr>
          <a:xfrm>
            <a:off x="559395" y="4674164"/>
            <a:ext cx="1625766" cy="461665"/>
          </a:xfrm>
          <a:prstGeom prst="rect">
            <a:avLst/>
          </a:prstGeom>
        </p:spPr>
        <p:txBody>
          <a:bodyPr wrap="none">
            <a:spAutoFit/>
          </a:bodyPr>
          <a:lstStyle/>
          <a:p>
            <a:r>
              <a:rPr lang="en-IN" sz="1200" dirty="0" err="1">
                <a:latin typeface="Work Sans" panose="020B0604020202020204" charset="0"/>
              </a:rPr>
              <a:t>Lokeshwar</a:t>
            </a:r>
            <a:r>
              <a:rPr lang="en-IN" sz="1200" dirty="0">
                <a:latin typeface="Work Sans" panose="020B0604020202020204" charset="0"/>
              </a:rPr>
              <a:t> </a:t>
            </a:r>
            <a:r>
              <a:rPr lang="en-IN" sz="1200" dirty="0" err="1">
                <a:latin typeface="Work Sans" panose="020B0604020202020204" charset="0"/>
              </a:rPr>
              <a:t>Anchuri</a:t>
            </a:r>
            <a:endParaRPr lang="en-IN" sz="1200" dirty="0">
              <a:latin typeface="Work Sans" panose="020B0604020202020204" charset="0"/>
            </a:endParaRPr>
          </a:p>
          <a:p>
            <a:r>
              <a:rPr lang="en-IN" sz="1200" dirty="0">
                <a:latin typeface="Work Sans" panose="020B0604020202020204" charset="0"/>
              </a:rPr>
              <a:t>      Developer</a:t>
            </a:r>
          </a:p>
        </p:txBody>
      </p:sp>
      <p:sp>
        <p:nvSpPr>
          <p:cNvPr id="35" name="Rectangle 34"/>
          <p:cNvSpPr/>
          <p:nvPr/>
        </p:nvSpPr>
        <p:spPr>
          <a:xfrm>
            <a:off x="2485710" y="4682102"/>
            <a:ext cx="1308371" cy="461665"/>
          </a:xfrm>
          <a:prstGeom prst="rect">
            <a:avLst/>
          </a:prstGeom>
        </p:spPr>
        <p:txBody>
          <a:bodyPr wrap="none">
            <a:spAutoFit/>
          </a:bodyPr>
          <a:lstStyle/>
          <a:p>
            <a:r>
              <a:rPr lang="en-IN" sz="1200" dirty="0">
                <a:latin typeface="Work Sans" panose="020B0604020202020204" charset="0"/>
              </a:rPr>
              <a:t>Niyati </a:t>
            </a:r>
            <a:r>
              <a:rPr lang="en-IN" sz="1200" dirty="0" err="1">
                <a:latin typeface="Work Sans" panose="020B0604020202020204" charset="0"/>
              </a:rPr>
              <a:t>Ghagada</a:t>
            </a:r>
            <a:endParaRPr lang="en-IN" sz="1200" dirty="0">
              <a:latin typeface="Work Sans" panose="020B0604020202020204" charset="0"/>
            </a:endParaRPr>
          </a:p>
          <a:p>
            <a:r>
              <a:rPr lang="en-IN" sz="1200" dirty="0">
                <a:latin typeface="Work Sans" panose="020B0604020202020204" charset="0"/>
              </a:rPr>
              <a:t>   Developer</a:t>
            </a:r>
          </a:p>
        </p:txBody>
      </p:sp>
      <p:sp>
        <p:nvSpPr>
          <p:cNvPr id="36" name="Rectangle 35"/>
          <p:cNvSpPr/>
          <p:nvPr/>
        </p:nvSpPr>
        <p:spPr>
          <a:xfrm>
            <a:off x="3937754" y="4684988"/>
            <a:ext cx="1946367" cy="461665"/>
          </a:xfrm>
          <a:prstGeom prst="rect">
            <a:avLst/>
          </a:prstGeom>
        </p:spPr>
        <p:txBody>
          <a:bodyPr wrap="none">
            <a:spAutoFit/>
          </a:bodyPr>
          <a:lstStyle/>
          <a:p>
            <a:r>
              <a:rPr lang="en-IN" sz="1200" dirty="0">
                <a:latin typeface="Work Sans" panose="020B0604020202020204" charset="0"/>
              </a:rPr>
              <a:t>Uma Maheswari </a:t>
            </a:r>
            <a:r>
              <a:rPr lang="en-IN" sz="1200" dirty="0" err="1">
                <a:latin typeface="Work Sans" panose="020B0604020202020204" charset="0"/>
              </a:rPr>
              <a:t>Addala</a:t>
            </a:r>
            <a:endParaRPr lang="en-IN" sz="1200" dirty="0">
              <a:latin typeface="Work Sans" panose="020B0604020202020204" charset="0"/>
            </a:endParaRPr>
          </a:p>
          <a:p>
            <a:r>
              <a:rPr lang="en-IN" sz="1200" dirty="0">
                <a:latin typeface="Work Sans" panose="020B0604020202020204" charset="0"/>
              </a:rPr>
              <a:t>   Developer /Tester </a:t>
            </a:r>
          </a:p>
        </p:txBody>
      </p:sp>
      <p:sp>
        <p:nvSpPr>
          <p:cNvPr id="37" name="Rectangle 36"/>
          <p:cNvSpPr/>
          <p:nvPr/>
        </p:nvSpPr>
        <p:spPr>
          <a:xfrm>
            <a:off x="6051045" y="4677251"/>
            <a:ext cx="2533559" cy="461665"/>
          </a:xfrm>
          <a:prstGeom prst="rect">
            <a:avLst/>
          </a:prstGeom>
        </p:spPr>
        <p:txBody>
          <a:bodyPr wrap="square">
            <a:spAutoFit/>
          </a:bodyPr>
          <a:lstStyle/>
          <a:p>
            <a:r>
              <a:rPr lang="en-IN" sz="1200" dirty="0">
                <a:latin typeface="Work Sans" panose="020B0604020202020204" charset="0"/>
              </a:rPr>
              <a:t>Mukesh </a:t>
            </a:r>
            <a:r>
              <a:rPr lang="en-IN" sz="1200" dirty="0" err="1">
                <a:latin typeface="Work Sans" panose="020B0604020202020204" charset="0"/>
              </a:rPr>
              <a:t>Suddala</a:t>
            </a:r>
            <a:endParaRPr lang="en-IN" sz="1200" dirty="0">
              <a:latin typeface="Work Sans" panose="020B0604020202020204" charset="0"/>
            </a:endParaRPr>
          </a:p>
          <a:p>
            <a:r>
              <a:rPr lang="en-IN" sz="1200" dirty="0">
                <a:latin typeface="Work Sans" panose="020B0604020202020204" charset="0"/>
              </a:rPr>
              <a:t>Developer/Quality Assurance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00E04F-1A8A-A1F9-F712-A37B21AEC04C}"/>
              </a:ext>
            </a:extLst>
          </p:cNvPr>
          <p:cNvSpPr>
            <a:spLocks noGrp="1"/>
          </p:cNvSpPr>
          <p:nvPr>
            <p:ph type="title"/>
          </p:nvPr>
        </p:nvSpPr>
        <p:spPr/>
        <p:txBody>
          <a:bodyPr/>
          <a:lstStyle/>
          <a:p>
            <a:r>
              <a:rPr lang="en-IN" dirty="0"/>
              <a:t>ER Diagram </a:t>
            </a:r>
          </a:p>
        </p:txBody>
      </p:sp>
      <p:pic>
        <p:nvPicPr>
          <p:cNvPr id="4" name="Picture 3" descr="A diagram of a company&#10;&#10;Description automatically generated">
            <a:extLst>
              <a:ext uri="{FF2B5EF4-FFF2-40B4-BE49-F238E27FC236}">
                <a16:creationId xmlns="" xmlns:a16="http://schemas.microsoft.com/office/drawing/2014/main" id="{598497E3-81C6-91EA-13E4-657748A7A967}"/>
              </a:ext>
            </a:extLst>
          </p:cNvPr>
          <p:cNvPicPr>
            <a:picLocks noChangeAspect="1"/>
          </p:cNvPicPr>
          <p:nvPr/>
        </p:nvPicPr>
        <p:blipFill>
          <a:blip r:embed="rId2"/>
          <a:stretch>
            <a:fillRect/>
          </a:stretch>
        </p:blipFill>
        <p:spPr>
          <a:xfrm>
            <a:off x="2175811" y="1176600"/>
            <a:ext cx="4792377" cy="3814500"/>
          </a:xfrm>
          <a:prstGeom prst="rect">
            <a:avLst/>
          </a:prstGeom>
          <a:ln w="19050">
            <a:solidFill>
              <a:schemeClr val="tx1"/>
            </a:solidFill>
          </a:ln>
        </p:spPr>
      </p:pic>
    </p:spTree>
    <p:extLst>
      <p:ext uri="{BB962C8B-B14F-4D97-AF65-F5344CB8AC3E}">
        <p14:creationId xmlns:p14="http://schemas.microsoft.com/office/powerpoint/2010/main" val="30216428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41920C-16CC-E96E-BCED-765599BC70A8}"/>
              </a:ext>
            </a:extLst>
          </p:cNvPr>
          <p:cNvSpPr>
            <a:spLocks noGrp="1"/>
          </p:cNvSpPr>
          <p:nvPr>
            <p:ph type="title"/>
          </p:nvPr>
        </p:nvSpPr>
        <p:spPr>
          <a:xfrm>
            <a:off x="2668386" y="209376"/>
            <a:ext cx="3697500" cy="546600"/>
          </a:xfrm>
        </p:spPr>
        <p:txBody>
          <a:bodyPr/>
          <a:lstStyle/>
          <a:p>
            <a:r>
              <a:rPr lang="en-IN" dirty="0"/>
              <a:t>State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370" y="937337"/>
            <a:ext cx="4783532" cy="40965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227608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2B5B11-FCB2-3167-6F4C-092A6A37A846}"/>
              </a:ext>
            </a:extLst>
          </p:cNvPr>
          <p:cNvSpPr>
            <a:spLocks noGrp="1"/>
          </p:cNvSpPr>
          <p:nvPr>
            <p:ph type="title"/>
          </p:nvPr>
        </p:nvSpPr>
        <p:spPr/>
        <p:txBody>
          <a:bodyPr/>
          <a:lstStyle/>
          <a:p>
            <a:r>
              <a:rPr lang="en-IN" dirty="0"/>
              <a:t>Sprint -2 Recap</a:t>
            </a:r>
          </a:p>
        </p:txBody>
      </p:sp>
      <p:sp>
        <p:nvSpPr>
          <p:cNvPr id="3" name="Subtitle 2">
            <a:extLst>
              <a:ext uri="{FF2B5EF4-FFF2-40B4-BE49-F238E27FC236}">
                <a16:creationId xmlns="" xmlns:a16="http://schemas.microsoft.com/office/drawing/2014/main" id="{567EA6C0-8281-88A9-D8A8-C31C151AC4FB}"/>
              </a:ext>
            </a:extLst>
          </p:cNvPr>
          <p:cNvSpPr>
            <a:spLocks noGrp="1"/>
          </p:cNvSpPr>
          <p:nvPr>
            <p:ph type="subTitle" idx="1"/>
          </p:nvPr>
        </p:nvSpPr>
        <p:spPr/>
        <p:txBody>
          <a:bodyPr/>
          <a:lstStyle/>
          <a:p>
            <a:pPr>
              <a:buFont typeface="Arial" panose="020B0604020202020204" pitchFamily="34" charset="0"/>
              <a:buChar char="•"/>
            </a:pPr>
            <a:r>
              <a:rPr lang="en-IN" sz="1600" dirty="0">
                <a:solidFill>
                  <a:schemeClr val="tx1"/>
                </a:solidFill>
                <a:latin typeface="+mj-lt"/>
              </a:rPr>
              <a:t>Designed the front end for the MVP.</a:t>
            </a:r>
          </a:p>
          <a:p>
            <a:pPr>
              <a:buFont typeface="Arial" panose="020B0604020202020204" pitchFamily="34" charset="0"/>
              <a:buChar char="•"/>
            </a:pPr>
            <a:r>
              <a:rPr lang="en-IN" sz="1600" dirty="0">
                <a:solidFill>
                  <a:schemeClr val="tx1"/>
                </a:solidFill>
                <a:latin typeface="+mj-lt"/>
              </a:rPr>
              <a:t>Image upload for uploading the plant image for detection.</a:t>
            </a:r>
          </a:p>
          <a:p>
            <a:pPr>
              <a:buFont typeface="Arial" panose="020B0604020202020204" pitchFamily="34" charset="0"/>
              <a:buChar char="•"/>
            </a:pPr>
            <a:r>
              <a:rPr lang="en-IN" sz="1600" dirty="0">
                <a:solidFill>
                  <a:schemeClr val="tx1"/>
                </a:solidFill>
                <a:latin typeface="+mj-lt"/>
              </a:rPr>
              <a:t>Weather forecast page with the select area and the output showing the weather in that area.</a:t>
            </a:r>
          </a:p>
          <a:p>
            <a:pPr>
              <a:buFont typeface="Arial" panose="020B0604020202020204" pitchFamily="34" charset="0"/>
              <a:buChar char="•"/>
            </a:pPr>
            <a:r>
              <a:rPr lang="en-IN" sz="1600" dirty="0">
                <a:solidFill>
                  <a:schemeClr val="tx1"/>
                </a:solidFill>
                <a:latin typeface="+mj-lt"/>
              </a:rPr>
              <a:t>Area page with details about that area’s soil, crops etc. </a:t>
            </a:r>
          </a:p>
          <a:p>
            <a:pPr>
              <a:buFont typeface="Arial" panose="020B0604020202020204" pitchFamily="34" charset="0"/>
              <a:buChar char="•"/>
            </a:pPr>
            <a:r>
              <a:rPr lang="en-IN" sz="1600" dirty="0">
                <a:solidFill>
                  <a:schemeClr val="tx1"/>
                </a:solidFill>
                <a:latin typeface="+mj-lt"/>
              </a:rPr>
              <a:t>Diagrams such as </a:t>
            </a:r>
            <a:r>
              <a:rPr lang="en-IN" sz="1600" dirty="0" smtClean="0">
                <a:solidFill>
                  <a:schemeClr val="tx1"/>
                </a:solidFill>
                <a:latin typeface="+mj-lt"/>
              </a:rPr>
              <a:t>architecture, conceptual </a:t>
            </a:r>
            <a:r>
              <a:rPr lang="en-IN" sz="1600" dirty="0">
                <a:solidFill>
                  <a:schemeClr val="tx1"/>
                </a:solidFill>
                <a:latin typeface="+mj-lt"/>
              </a:rPr>
              <a:t>and sequence diagrams.</a:t>
            </a:r>
          </a:p>
          <a:p>
            <a:pPr>
              <a:buFont typeface="Arial" panose="020B0604020202020204" pitchFamily="34" charset="0"/>
              <a:buChar char="•"/>
            </a:pPr>
            <a:r>
              <a:rPr lang="en-IN" sz="1600" dirty="0">
                <a:solidFill>
                  <a:schemeClr val="tx1"/>
                </a:solidFill>
                <a:latin typeface="+mj-lt"/>
              </a:rPr>
              <a:t>Home page and about us page</a:t>
            </a:r>
          </a:p>
          <a:p>
            <a:pPr>
              <a:buFont typeface="Arial" panose="020B0604020202020204" pitchFamily="34" charset="0"/>
              <a:buChar char="•"/>
            </a:pPr>
            <a:r>
              <a:rPr lang="en-IN" sz="1600" dirty="0">
                <a:solidFill>
                  <a:schemeClr val="tx1"/>
                </a:solidFill>
                <a:latin typeface="+mj-lt"/>
              </a:rPr>
              <a:t>Retrospective </a:t>
            </a:r>
          </a:p>
          <a:p>
            <a:pPr>
              <a:buFont typeface="Arial" panose="020B0604020202020204" pitchFamily="34" charset="0"/>
              <a:buChar char="•"/>
            </a:pPr>
            <a:r>
              <a:rPr lang="en-IN" sz="1600" dirty="0">
                <a:solidFill>
                  <a:schemeClr val="tx1"/>
                </a:solidFill>
                <a:latin typeface="+mj-lt"/>
              </a:rPr>
              <a:t>User Stories/ Acceptance criteria </a:t>
            </a:r>
          </a:p>
          <a:p>
            <a:pPr>
              <a:buFont typeface="Arial" panose="020B0604020202020204" pitchFamily="34" charset="0"/>
              <a:buChar char="•"/>
            </a:pPr>
            <a:r>
              <a:rPr lang="en-IN" sz="1600" dirty="0">
                <a:solidFill>
                  <a:schemeClr val="tx1"/>
                </a:solidFill>
                <a:latin typeface="+mj-lt"/>
              </a:rPr>
              <a:t>Application test cases</a:t>
            </a:r>
          </a:p>
          <a:p>
            <a:pPr>
              <a:buFont typeface="Arial" panose="020B0604020202020204" pitchFamily="34" charset="0"/>
              <a:buChar char="•"/>
            </a:pPr>
            <a:r>
              <a:rPr lang="en-IN" sz="1600" dirty="0">
                <a:solidFill>
                  <a:schemeClr val="tx1"/>
                </a:solidFill>
                <a:latin typeface="+mj-lt"/>
              </a:rPr>
              <a:t>Demo</a:t>
            </a:r>
          </a:p>
          <a:p>
            <a:pPr marL="114300" indent="0"/>
            <a:endParaRPr lang="en-IN" dirty="0">
              <a:latin typeface="+mj-lt"/>
            </a:endParaRPr>
          </a:p>
          <a:p>
            <a:pPr>
              <a:buFont typeface="Arial" panose="020B0604020202020204" pitchFamily="34" charset="0"/>
              <a:buChar char="•"/>
            </a:pPr>
            <a:endParaRPr lang="en-IN" dirty="0">
              <a:latin typeface="+mj-lt"/>
            </a:endParaRPr>
          </a:p>
          <a:p>
            <a:pPr>
              <a:buFont typeface="Arial" panose="020B0604020202020204" pitchFamily="34" charset="0"/>
              <a:buChar char="•"/>
            </a:pPr>
            <a:endParaRPr lang="en-IN" dirty="0">
              <a:latin typeface="+mj-lt"/>
            </a:endParaRPr>
          </a:p>
          <a:p>
            <a:pPr>
              <a:buFont typeface="Arial" panose="020B0604020202020204" pitchFamily="34" charset="0"/>
              <a:buChar char="•"/>
            </a:pPr>
            <a:endParaRPr lang="en-IN" dirty="0">
              <a:latin typeface="+mj-lt"/>
            </a:endParaRPr>
          </a:p>
        </p:txBody>
      </p:sp>
    </p:spTree>
    <p:extLst>
      <p:ext uri="{BB962C8B-B14F-4D97-AF65-F5344CB8AC3E}">
        <p14:creationId xmlns:p14="http://schemas.microsoft.com/office/powerpoint/2010/main" val="11512092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1A9DB875-86D5-5B48-4829-5EFC36922E5C}"/>
              </a:ext>
            </a:extLst>
          </p:cNvPr>
          <p:cNvSpPr>
            <a:spLocks noGrp="1"/>
          </p:cNvSpPr>
          <p:nvPr>
            <p:ph type="title"/>
          </p:nvPr>
        </p:nvSpPr>
        <p:spPr/>
        <p:txBody>
          <a:bodyPr/>
          <a:lstStyle/>
          <a:p>
            <a:r>
              <a:rPr lang="en-IN" sz="1800" dirty="0" smtClean="0"/>
              <a:t>PRODUCT </a:t>
            </a:r>
            <a:r>
              <a:rPr lang="en-IN" sz="1800" dirty="0"/>
              <a:t>BACKLOG</a:t>
            </a:r>
          </a:p>
        </p:txBody>
      </p:sp>
      <p:pic>
        <p:nvPicPr>
          <p:cNvPr id="7" name="Picture 6" descr="Green patterned leaves">
            <a:extLst>
              <a:ext uri="{FF2B5EF4-FFF2-40B4-BE49-F238E27FC236}">
                <a16:creationId xmlns="" xmlns:a16="http://schemas.microsoft.com/office/drawing/2014/main" id="{98E17785-A942-CBFF-DC0E-BE39F91173EA}"/>
              </a:ext>
            </a:extLst>
          </p:cNvPr>
          <p:cNvPicPr>
            <a:picLocks noChangeAspect="1"/>
          </p:cNvPicPr>
          <p:nvPr/>
        </p:nvPicPr>
        <p:blipFill rotWithShape="1">
          <a:blip r:embed="rId2"/>
          <a:srcRect t="21997" b="21997"/>
          <a:stretch/>
        </p:blipFill>
        <p:spPr>
          <a:xfrm>
            <a:off x="847344" y="1428754"/>
            <a:ext cx="7815072" cy="2921597"/>
          </a:xfrm>
          <a:prstGeom prst="rect">
            <a:avLst/>
          </a:prstGeom>
          <a:noFill/>
        </p:spPr>
      </p:pic>
    </p:spTree>
    <p:extLst>
      <p:ext uri="{BB962C8B-B14F-4D97-AF65-F5344CB8AC3E}">
        <p14:creationId xmlns:p14="http://schemas.microsoft.com/office/powerpoint/2010/main" val="28608156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FAE3D36F-194B-E7CB-4FA6-0A305E1BB5B4}"/>
              </a:ext>
            </a:extLst>
          </p:cNvPr>
          <p:cNvSpPr>
            <a:spLocks noGrp="1"/>
          </p:cNvSpPr>
          <p:nvPr>
            <p:ph type="title"/>
          </p:nvPr>
        </p:nvSpPr>
        <p:spPr/>
        <p:txBody>
          <a:bodyPr/>
          <a:lstStyle/>
          <a:p>
            <a:r>
              <a:rPr lang="en-IN" dirty="0"/>
              <a:t>Project Backlog </a:t>
            </a:r>
          </a:p>
        </p:txBody>
      </p:sp>
      <p:sp>
        <p:nvSpPr>
          <p:cNvPr id="4" name="Subtitle 3">
            <a:extLst>
              <a:ext uri="{FF2B5EF4-FFF2-40B4-BE49-F238E27FC236}">
                <a16:creationId xmlns="" xmlns:a16="http://schemas.microsoft.com/office/drawing/2014/main" id="{F519CEA5-00A3-0771-66ED-BE0EE0C27ED0}"/>
              </a:ext>
            </a:extLst>
          </p:cNvPr>
          <p:cNvSpPr>
            <a:spLocks noGrp="1"/>
          </p:cNvSpPr>
          <p:nvPr>
            <p:ph type="subTitle" idx="1"/>
          </p:nvPr>
        </p:nvSpPr>
        <p:spPr/>
        <p:txBody>
          <a:bodyPr/>
          <a:lstStyle/>
          <a:p>
            <a:endParaRPr lang="en-US" dirty="0">
              <a:solidFill>
                <a:srgbClr val="1F1F1F"/>
              </a:solidFill>
              <a:highlight>
                <a:srgbClr val="FFFFFF"/>
              </a:highlight>
              <a:latin typeface="+mj-lt"/>
            </a:endParaRPr>
          </a:p>
          <a:p>
            <a:pPr>
              <a:buFont typeface="Arial" panose="020B0604020202020204" pitchFamily="34" charset="0"/>
              <a:buChar char="•"/>
            </a:pPr>
            <a:r>
              <a:rPr lang="en-US" sz="1600" dirty="0">
                <a:solidFill>
                  <a:srgbClr val="1F1F1F"/>
                </a:solidFill>
                <a:highlight>
                  <a:srgbClr val="FFFFFF"/>
                </a:highlight>
                <a:latin typeface="+mj-lt"/>
              </a:rPr>
              <a:t>Database</a:t>
            </a:r>
          </a:p>
          <a:p>
            <a:pPr>
              <a:buFont typeface="Arial" panose="020B0604020202020204" pitchFamily="34" charset="0"/>
              <a:buChar char="•"/>
            </a:pPr>
            <a:r>
              <a:rPr lang="en-US" sz="1600" dirty="0">
                <a:solidFill>
                  <a:srgbClr val="1F1F1F"/>
                </a:solidFill>
                <a:highlight>
                  <a:srgbClr val="FFFFFF"/>
                </a:highlight>
                <a:latin typeface="+mj-lt"/>
              </a:rPr>
              <a:t>CSS Formatting</a:t>
            </a:r>
          </a:p>
          <a:p>
            <a:pPr>
              <a:buFont typeface="Arial" panose="020B0604020202020204" pitchFamily="34" charset="0"/>
              <a:buChar char="•"/>
            </a:pPr>
            <a:r>
              <a:rPr lang="en-US" sz="1600" dirty="0">
                <a:solidFill>
                  <a:srgbClr val="1F1F1F"/>
                </a:solidFill>
                <a:highlight>
                  <a:srgbClr val="FFFFFF"/>
                </a:highlight>
                <a:latin typeface="+mj-lt"/>
              </a:rPr>
              <a:t>Login Page Authentication </a:t>
            </a:r>
          </a:p>
          <a:p>
            <a:pPr>
              <a:buFont typeface="Arial" panose="020B0604020202020204" pitchFamily="34" charset="0"/>
              <a:buChar char="•"/>
            </a:pPr>
            <a:r>
              <a:rPr lang="en-US" sz="1600" dirty="0">
                <a:solidFill>
                  <a:srgbClr val="1F1F1F"/>
                </a:solidFill>
                <a:highlight>
                  <a:srgbClr val="FFFFFF"/>
                </a:highlight>
                <a:latin typeface="+mj-lt"/>
              </a:rPr>
              <a:t>Backend connection</a:t>
            </a:r>
          </a:p>
          <a:p>
            <a:pPr>
              <a:buFont typeface="Arial" panose="020B0604020202020204" pitchFamily="34" charset="0"/>
              <a:buChar char="•"/>
            </a:pPr>
            <a:r>
              <a:rPr lang="en-US" sz="1600" dirty="0">
                <a:solidFill>
                  <a:srgbClr val="1F1F1F"/>
                </a:solidFill>
                <a:highlight>
                  <a:srgbClr val="FFFFFF"/>
                </a:highlight>
                <a:latin typeface="+mj-lt"/>
              </a:rPr>
              <a:t>API Connection</a:t>
            </a:r>
          </a:p>
          <a:p>
            <a:pPr>
              <a:buFont typeface="Arial" panose="020B0604020202020204" pitchFamily="34" charset="0"/>
              <a:buChar char="•"/>
            </a:pPr>
            <a:r>
              <a:rPr lang="en-US" sz="1600" dirty="0">
                <a:solidFill>
                  <a:srgbClr val="1F1F1F"/>
                </a:solidFill>
                <a:highlight>
                  <a:srgbClr val="FFFFFF"/>
                </a:highlight>
                <a:latin typeface="+mj-lt"/>
              </a:rPr>
              <a:t>Weather Information / webpage</a:t>
            </a:r>
          </a:p>
          <a:p>
            <a:pPr>
              <a:buFont typeface="Arial" panose="020B0604020202020204" pitchFamily="34" charset="0"/>
              <a:buChar char="•"/>
            </a:pPr>
            <a:r>
              <a:rPr lang="en-US" sz="1600" dirty="0">
                <a:solidFill>
                  <a:srgbClr val="1F1F1F"/>
                </a:solidFill>
                <a:highlight>
                  <a:srgbClr val="FFFFFF"/>
                </a:highlight>
                <a:latin typeface="+mj-lt"/>
              </a:rPr>
              <a:t>Weather information / API</a:t>
            </a:r>
          </a:p>
          <a:p>
            <a:pPr>
              <a:buFont typeface="Arial" panose="020B0604020202020204" pitchFamily="34" charset="0"/>
              <a:buChar char="•"/>
            </a:pPr>
            <a:r>
              <a:rPr lang="en-US" sz="1600" dirty="0">
                <a:solidFill>
                  <a:srgbClr val="1F1F1F"/>
                </a:solidFill>
                <a:highlight>
                  <a:srgbClr val="FFFFFF"/>
                </a:highlight>
                <a:latin typeface="+mj-lt"/>
              </a:rPr>
              <a:t>Retrieval efficiency from Database</a:t>
            </a:r>
          </a:p>
          <a:p>
            <a:pPr>
              <a:buFont typeface="Arial" panose="020B0604020202020204" pitchFamily="34" charset="0"/>
              <a:buChar char="•"/>
            </a:pPr>
            <a:r>
              <a:rPr lang="en-US" sz="1600" dirty="0">
                <a:solidFill>
                  <a:srgbClr val="1F1F1F"/>
                </a:solidFill>
                <a:highlight>
                  <a:srgbClr val="FFFFFF"/>
                </a:highlight>
                <a:latin typeface="+mj-lt"/>
              </a:rPr>
              <a:t>Model Accuracy</a:t>
            </a:r>
          </a:p>
          <a:p>
            <a:pPr>
              <a:buFont typeface="Arial" panose="020B0604020202020204" pitchFamily="34" charset="0"/>
              <a:buChar char="•"/>
            </a:pPr>
            <a:r>
              <a:rPr lang="en-US" sz="1600" dirty="0">
                <a:solidFill>
                  <a:srgbClr val="1F1F1F"/>
                </a:solidFill>
                <a:highlight>
                  <a:srgbClr val="FFFFFF"/>
                </a:highlight>
                <a:latin typeface="+mj-lt"/>
              </a:rPr>
              <a:t>Deliverable 3</a:t>
            </a:r>
          </a:p>
          <a:p>
            <a:pPr>
              <a:buFont typeface="Arial" panose="020B0604020202020204" pitchFamily="34" charset="0"/>
              <a:buChar char="•"/>
            </a:pPr>
            <a:r>
              <a:rPr lang="en-US" sz="1600" dirty="0">
                <a:solidFill>
                  <a:srgbClr val="1F1F1F"/>
                </a:solidFill>
                <a:highlight>
                  <a:srgbClr val="FFFFFF"/>
                </a:highlight>
                <a:latin typeface="+mj-lt"/>
              </a:rPr>
              <a:t>Wiki page update</a:t>
            </a:r>
            <a:endParaRPr lang="en-US" dirty="0">
              <a:solidFill>
                <a:srgbClr val="1F1F1F"/>
              </a:solidFill>
              <a:highlight>
                <a:srgbClr val="FFFFFF"/>
              </a:highlight>
              <a:latin typeface="+mj-lt"/>
            </a:endParaRPr>
          </a:p>
        </p:txBody>
      </p:sp>
    </p:spTree>
    <p:extLst>
      <p:ext uri="{BB962C8B-B14F-4D97-AF65-F5344CB8AC3E}">
        <p14:creationId xmlns:p14="http://schemas.microsoft.com/office/powerpoint/2010/main" val="13036771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6B780D-627C-EEFE-BDF6-929088B18917}"/>
              </a:ext>
            </a:extLst>
          </p:cNvPr>
          <p:cNvSpPr>
            <a:spLocks noGrp="1"/>
          </p:cNvSpPr>
          <p:nvPr>
            <p:ph type="title"/>
          </p:nvPr>
        </p:nvSpPr>
        <p:spPr>
          <a:xfrm>
            <a:off x="917390" y="149940"/>
            <a:ext cx="5185500" cy="951000"/>
          </a:xfrm>
        </p:spPr>
        <p:txBody>
          <a:bodyPr/>
          <a:lstStyle/>
          <a:p>
            <a:r>
              <a:rPr lang="en-US" b="0" i="0" dirty="0">
                <a:solidFill>
                  <a:srgbClr val="1F1F1F"/>
                </a:solidFill>
                <a:effectLst/>
                <a:highlight>
                  <a:srgbClr val="FFFFFF"/>
                </a:highlight>
                <a:latin typeface="Google Sans"/>
              </a:rPr>
              <a:t>All the Users Stories or Tasks (Technical Stories)</a:t>
            </a:r>
            <a:endParaRPr lang="en-IN" dirty="0"/>
          </a:p>
        </p:txBody>
      </p:sp>
      <p:sp>
        <p:nvSpPr>
          <p:cNvPr id="4" name="Star: 5 Points 3">
            <a:extLst>
              <a:ext uri="{FF2B5EF4-FFF2-40B4-BE49-F238E27FC236}">
                <a16:creationId xmlns="" xmlns:a16="http://schemas.microsoft.com/office/drawing/2014/main" id="{C248D407-F781-2AB5-9A54-1423BBA4B6A3}"/>
              </a:ext>
            </a:extLst>
          </p:cNvPr>
          <p:cNvSpPr/>
          <p:nvPr/>
        </p:nvSpPr>
        <p:spPr>
          <a:xfrm>
            <a:off x="185870" y="407370"/>
            <a:ext cx="731520" cy="441960"/>
          </a:xfrm>
          <a:prstGeom prst="star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graphicFrame>
        <p:nvGraphicFramePr>
          <p:cNvPr id="12" name="Table 11">
            <a:extLst>
              <a:ext uri="{FF2B5EF4-FFF2-40B4-BE49-F238E27FC236}">
                <a16:creationId xmlns="" xmlns:a16="http://schemas.microsoft.com/office/drawing/2014/main" id="{71E611BD-4978-ADFC-B431-EDD3C576D316}"/>
              </a:ext>
            </a:extLst>
          </p:cNvPr>
          <p:cNvGraphicFramePr>
            <a:graphicFrameLocks noGrp="1"/>
          </p:cNvGraphicFramePr>
          <p:nvPr>
            <p:extLst>
              <p:ext uri="{D42A27DB-BD31-4B8C-83A1-F6EECF244321}">
                <p14:modId xmlns:p14="http://schemas.microsoft.com/office/powerpoint/2010/main" val="3880868812"/>
              </p:ext>
            </p:extLst>
          </p:nvPr>
        </p:nvGraphicFramePr>
        <p:xfrm>
          <a:off x="515815" y="1172795"/>
          <a:ext cx="7471507" cy="3235080"/>
        </p:xfrm>
        <a:graphic>
          <a:graphicData uri="http://schemas.openxmlformats.org/drawingml/2006/table">
            <a:tbl>
              <a:tblPr firstRow="1" bandRow="1">
                <a:tableStyleId>{0A27A0F1-0E29-4EE9-A61D-B71EBF552DB8}</a:tableStyleId>
              </a:tblPr>
              <a:tblGrid>
                <a:gridCol w="976923">
                  <a:extLst>
                    <a:ext uri="{9D8B030D-6E8A-4147-A177-3AD203B41FA5}">
                      <a16:colId xmlns="" xmlns:a16="http://schemas.microsoft.com/office/drawing/2014/main" val="3202961166"/>
                    </a:ext>
                  </a:extLst>
                </a:gridCol>
                <a:gridCol w="944761">
                  <a:extLst>
                    <a:ext uri="{9D8B030D-6E8A-4147-A177-3AD203B41FA5}">
                      <a16:colId xmlns="" xmlns:a16="http://schemas.microsoft.com/office/drawing/2014/main" val="2021098782"/>
                    </a:ext>
                  </a:extLst>
                </a:gridCol>
                <a:gridCol w="3088552">
                  <a:extLst>
                    <a:ext uri="{9D8B030D-6E8A-4147-A177-3AD203B41FA5}">
                      <a16:colId xmlns="" xmlns:a16="http://schemas.microsoft.com/office/drawing/2014/main" val="2188537438"/>
                    </a:ext>
                  </a:extLst>
                </a:gridCol>
                <a:gridCol w="1193197">
                  <a:extLst>
                    <a:ext uri="{9D8B030D-6E8A-4147-A177-3AD203B41FA5}">
                      <a16:colId xmlns="" xmlns:a16="http://schemas.microsoft.com/office/drawing/2014/main" val="3693646673"/>
                    </a:ext>
                  </a:extLst>
                </a:gridCol>
                <a:gridCol w="1268074">
                  <a:extLst>
                    <a:ext uri="{9D8B030D-6E8A-4147-A177-3AD203B41FA5}">
                      <a16:colId xmlns="" xmlns:a16="http://schemas.microsoft.com/office/drawing/2014/main" val="2869970652"/>
                    </a:ext>
                  </a:extLst>
                </a:gridCol>
              </a:tblGrid>
              <a:tr h="404385">
                <a:tc>
                  <a:txBody>
                    <a:bodyPr/>
                    <a:lstStyle/>
                    <a:p>
                      <a:pPr algn="ctr"/>
                      <a:r>
                        <a:rPr lang="en-US" sz="1100" b="1" dirty="0">
                          <a:latin typeface="+mj-lt"/>
                        </a:rPr>
                        <a:t>Estimation</a:t>
                      </a:r>
                    </a:p>
                  </a:txBody>
                  <a:tcPr>
                    <a:solidFill>
                      <a:schemeClr val="accent5">
                        <a:lumMod val="40000"/>
                        <a:lumOff val="60000"/>
                      </a:schemeClr>
                    </a:solidFill>
                  </a:tcPr>
                </a:tc>
                <a:tc>
                  <a:txBody>
                    <a:bodyPr/>
                    <a:lstStyle/>
                    <a:p>
                      <a:pPr algn="ctr" fontAlgn="b"/>
                      <a:r>
                        <a:rPr lang="en-IN" sz="1100" b="1" u="none" strike="noStrike" dirty="0">
                          <a:effectLst/>
                          <a:latin typeface="+mj-lt"/>
                        </a:rPr>
                        <a:t>ID</a:t>
                      </a:r>
                      <a:endParaRPr lang="en-IN" sz="1100" b="1"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fontAlgn="b"/>
                      <a:r>
                        <a:rPr lang="en-IN" sz="1100" b="1" u="none" strike="noStrike" dirty="0">
                          <a:effectLst/>
                          <a:latin typeface="+mj-lt"/>
                        </a:rPr>
                        <a:t>User Story</a:t>
                      </a:r>
                      <a:endParaRPr lang="en-IN" sz="1100" b="1"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fontAlgn="b"/>
                      <a:r>
                        <a:rPr lang="en-IN" sz="1100" b="1" u="none" strike="noStrike" dirty="0">
                          <a:effectLst/>
                          <a:latin typeface="+mj-lt"/>
                        </a:rPr>
                        <a:t>Status</a:t>
                      </a:r>
                      <a:endParaRPr lang="en-IN" sz="1100" b="1"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fontAlgn="b"/>
                      <a:r>
                        <a:rPr lang="en-IN" sz="1100" b="1" u="none" strike="noStrike" dirty="0">
                          <a:effectLst/>
                          <a:latin typeface="+mj-lt"/>
                        </a:rPr>
                        <a:t>Place/Feature</a:t>
                      </a:r>
                      <a:endParaRPr lang="en-IN" sz="1100" b="1" i="0" u="none" strike="noStrike" dirty="0">
                        <a:solidFill>
                          <a:srgbClr val="000000"/>
                        </a:solidFill>
                        <a:effectLst/>
                        <a:latin typeface="+mj-lt"/>
                      </a:endParaRPr>
                    </a:p>
                  </a:txBody>
                  <a:tcPr marL="1706" marR="1706" marT="1706" marB="0" anchor="b">
                    <a:solidFill>
                      <a:schemeClr val="accent5">
                        <a:lumMod val="40000"/>
                        <a:lumOff val="60000"/>
                      </a:schemeClr>
                    </a:solidFill>
                  </a:tcPr>
                </a:tc>
                <a:extLst>
                  <a:ext uri="{0D108BD9-81ED-4DB2-BD59-A6C34878D82A}">
                    <a16:rowId xmlns="" xmlns:a16="http://schemas.microsoft.com/office/drawing/2014/main" val="1287305053"/>
                  </a:ext>
                </a:extLst>
              </a:tr>
              <a:tr h="404385">
                <a:tc>
                  <a:txBody>
                    <a:bodyPr/>
                    <a:lstStyle/>
                    <a:p>
                      <a:pPr algn="ctr"/>
                      <a:r>
                        <a:rPr lang="en-US" sz="1000" dirty="0">
                          <a:latin typeface="+mj-lt"/>
                        </a:rPr>
                        <a:t>3</a:t>
                      </a:r>
                    </a:p>
                  </a:txBody>
                  <a:tcPr>
                    <a:solidFill>
                      <a:schemeClr val="accent5">
                        <a:lumMod val="40000"/>
                        <a:lumOff val="60000"/>
                      </a:schemeClr>
                    </a:solidFill>
                  </a:tcPr>
                </a:tc>
                <a:tc>
                  <a:txBody>
                    <a:bodyPr/>
                    <a:lstStyle/>
                    <a:p>
                      <a:pPr algn="ctr" fontAlgn="b"/>
                      <a:r>
                        <a:rPr lang="en-IN" sz="1000" u="none" strike="noStrike" dirty="0">
                          <a:effectLst/>
                          <a:latin typeface="+mj-lt"/>
                        </a:rPr>
                        <a:t>PD-01</a:t>
                      </a:r>
                      <a:endParaRPr lang="en-IN"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fontAlgn="b"/>
                      <a:r>
                        <a:rPr lang="en-US" sz="1000" u="none" strike="noStrike" dirty="0">
                          <a:effectLst/>
                          <a:latin typeface="+mj-lt"/>
                        </a:rPr>
                        <a:t> I want to upload an image of a plant leaf to detect diseases.</a:t>
                      </a:r>
                      <a:endParaRPr lang="en-US"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fontAlgn="b"/>
                      <a:r>
                        <a:rPr lang="en-IN" sz="1000" b="0" i="0" u="none" strike="noStrike">
                          <a:solidFill>
                            <a:srgbClr val="000000"/>
                          </a:solidFill>
                          <a:effectLst/>
                          <a:latin typeface="+mj-lt"/>
                        </a:rPr>
                        <a:t>Done</a:t>
                      </a:r>
                      <a:endParaRPr lang="en-IN"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fontAlgn="b"/>
                      <a:r>
                        <a:rPr lang="en-IN" sz="1000" u="none" strike="noStrike">
                          <a:effectLst/>
                          <a:latin typeface="+mj-lt"/>
                        </a:rPr>
                        <a:t>Disease Detection</a:t>
                      </a:r>
                      <a:endParaRPr lang="en-IN"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extLst>
                  <a:ext uri="{0D108BD9-81ED-4DB2-BD59-A6C34878D82A}">
                    <a16:rowId xmlns="" xmlns:a16="http://schemas.microsoft.com/office/drawing/2014/main" val="410694736"/>
                  </a:ext>
                </a:extLst>
              </a:tr>
              <a:tr h="404385">
                <a:tc>
                  <a:txBody>
                    <a:bodyPr/>
                    <a:lstStyle/>
                    <a:p>
                      <a:pPr algn="ctr"/>
                      <a:r>
                        <a:rPr lang="en-US" sz="1000" b="0" dirty="0">
                          <a:latin typeface="+mj-lt"/>
                        </a:rPr>
                        <a:t>3</a:t>
                      </a:r>
                    </a:p>
                  </a:txBody>
                  <a:tcPr>
                    <a:solidFill>
                      <a:schemeClr val="accent5">
                        <a:lumMod val="40000"/>
                        <a:lumOff val="60000"/>
                      </a:schemeClr>
                    </a:solidFill>
                  </a:tcPr>
                </a:tc>
                <a:tc>
                  <a:txBody>
                    <a:bodyPr/>
                    <a:lstStyle/>
                    <a:p>
                      <a:pPr algn="ctr" fontAlgn="b"/>
                      <a:r>
                        <a:rPr lang="en-IN" sz="1000" u="none" strike="noStrike">
                          <a:effectLst/>
                          <a:latin typeface="+mj-lt"/>
                        </a:rPr>
                        <a:t>PD-02</a:t>
                      </a:r>
                      <a:endParaRPr lang="en-IN"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fontAlgn="b"/>
                      <a:r>
                        <a:rPr lang="en-US" sz="1000" u="none" strike="noStrike" dirty="0">
                          <a:effectLst/>
                          <a:latin typeface="+mj-lt"/>
                        </a:rPr>
                        <a:t> I want to receive detailed information about the detected plant disease.</a:t>
                      </a:r>
                      <a:endParaRPr lang="en-US"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fontAlgn="b"/>
                      <a:r>
                        <a:rPr lang="en-IN" sz="1000" b="0" i="0" u="none" strike="noStrike">
                          <a:solidFill>
                            <a:srgbClr val="000000"/>
                          </a:solidFill>
                          <a:effectLst/>
                          <a:latin typeface="+mj-lt"/>
                        </a:rPr>
                        <a:t>Done</a:t>
                      </a:r>
                      <a:endParaRPr lang="en-IN"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fontAlgn="b"/>
                      <a:r>
                        <a:rPr lang="en-IN" sz="1000" u="none" strike="noStrike">
                          <a:effectLst/>
                          <a:latin typeface="+mj-lt"/>
                        </a:rPr>
                        <a:t>Disease Detection</a:t>
                      </a:r>
                      <a:endParaRPr lang="en-IN"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extLst>
                  <a:ext uri="{0D108BD9-81ED-4DB2-BD59-A6C34878D82A}">
                    <a16:rowId xmlns="" xmlns:a16="http://schemas.microsoft.com/office/drawing/2014/main" val="3663506697"/>
                  </a:ext>
                </a:extLst>
              </a:tr>
              <a:tr h="404385">
                <a:tc>
                  <a:txBody>
                    <a:bodyPr/>
                    <a:lstStyle/>
                    <a:p>
                      <a:pPr algn="ctr"/>
                      <a:r>
                        <a:rPr lang="en-US" sz="1000">
                          <a:latin typeface="+mj-lt"/>
                        </a:rPr>
                        <a:t>4</a:t>
                      </a:r>
                      <a:endParaRPr lang="en-US" sz="1000" dirty="0">
                        <a:latin typeface="+mj-lt"/>
                      </a:endParaRPr>
                    </a:p>
                  </a:txBody>
                  <a:tcPr>
                    <a:solidFill>
                      <a:schemeClr val="accent5">
                        <a:lumMod val="40000"/>
                        <a:lumOff val="60000"/>
                      </a:schemeClr>
                    </a:solidFill>
                  </a:tcPr>
                </a:tc>
                <a:tc>
                  <a:txBody>
                    <a:bodyPr/>
                    <a:lstStyle/>
                    <a:p>
                      <a:pPr algn="ctr" fontAlgn="b"/>
                      <a:r>
                        <a:rPr lang="en-IN" sz="1000" u="none" strike="noStrike">
                          <a:effectLst/>
                          <a:latin typeface="+mj-lt"/>
                        </a:rPr>
                        <a:t>PD-03</a:t>
                      </a:r>
                      <a:endParaRPr lang="en-IN"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fontAlgn="b"/>
                      <a:r>
                        <a:rPr lang="en-US" sz="1000" u="none" strike="noStrike" dirty="0">
                          <a:effectLst/>
                          <a:latin typeface="+mj-lt"/>
                        </a:rPr>
                        <a:t> I want to view prescriptions and suggested supplements for the detected disease.</a:t>
                      </a:r>
                      <a:endParaRPr lang="en-US"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fontAlgn="b"/>
                      <a:r>
                        <a:rPr lang="en-IN" sz="1000" b="0" i="0" u="none" strike="noStrike">
                          <a:solidFill>
                            <a:srgbClr val="000000"/>
                          </a:solidFill>
                          <a:effectLst/>
                          <a:latin typeface="+mj-lt"/>
                        </a:rPr>
                        <a:t>Done</a:t>
                      </a:r>
                      <a:endParaRPr lang="en-IN"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fontAlgn="b"/>
                      <a:r>
                        <a:rPr lang="en-IN" sz="1000" u="none" strike="noStrike">
                          <a:effectLst/>
                          <a:latin typeface="+mj-lt"/>
                        </a:rPr>
                        <a:t>Disease Detection</a:t>
                      </a:r>
                      <a:endParaRPr lang="en-IN"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extLst>
                  <a:ext uri="{0D108BD9-81ED-4DB2-BD59-A6C34878D82A}">
                    <a16:rowId xmlns="" xmlns:a16="http://schemas.microsoft.com/office/drawing/2014/main" val="1264360393"/>
                  </a:ext>
                </a:extLst>
              </a:tr>
              <a:tr h="404385">
                <a:tc>
                  <a:txBody>
                    <a:bodyPr/>
                    <a:lstStyle/>
                    <a:p>
                      <a:pPr algn="ctr"/>
                      <a:r>
                        <a:rPr lang="en-US" sz="1000">
                          <a:latin typeface="+mj-lt"/>
                        </a:rPr>
                        <a:t>6</a:t>
                      </a:r>
                      <a:endParaRPr lang="en-US" sz="1000" dirty="0">
                        <a:latin typeface="+mj-lt"/>
                      </a:endParaRPr>
                    </a:p>
                  </a:txBody>
                  <a:tcPr>
                    <a:solidFill>
                      <a:schemeClr val="accent5">
                        <a:lumMod val="40000"/>
                        <a:lumOff val="60000"/>
                      </a:schemeClr>
                    </a:solidFill>
                  </a:tcPr>
                </a:tc>
                <a:tc>
                  <a:txBody>
                    <a:bodyPr/>
                    <a:lstStyle/>
                    <a:p>
                      <a:pPr algn="ctr" fontAlgn="b"/>
                      <a:r>
                        <a:rPr lang="en-IN" sz="1000" u="none" strike="noStrike">
                          <a:effectLst/>
                          <a:latin typeface="+mj-lt"/>
                        </a:rPr>
                        <a:t>PD-04</a:t>
                      </a:r>
                      <a:endParaRPr lang="en-IN"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rtl="0" fontAlgn="b"/>
                      <a:r>
                        <a:rPr lang="en-US" sz="1000" u="none" strike="noStrike" dirty="0">
                          <a:effectLst/>
                          <a:latin typeface="+mj-lt"/>
                        </a:rPr>
                        <a:t> I want to know the various cures and preventive measures for the detected disease.</a:t>
                      </a:r>
                      <a:endParaRPr lang="en-US"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fontAlgn="b"/>
                      <a:r>
                        <a:rPr lang="en-IN" sz="1000" b="0" i="0" u="none" strike="noStrike">
                          <a:solidFill>
                            <a:srgbClr val="000000"/>
                          </a:solidFill>
                          <a:effectLst/>
                          <a:latin typeface="+mj-lt"/>
                        </a:rPr>
                        <a:t>Done</a:t>
                      </a:r>
                      <a:endParaRPr lang="en-IN"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fontAlgn="b"/>
                      <a:r>
                        <a:rPr lang="en-IN" sz="1000" u="none" strike="noStrike">
                          <a:effectLst/>
                          <a:latin typeface="+mj-lt"/>
                        </a:rPr>
                        <a:t>Disease Detection</a:t>
                      </a:r>
                      <a:endParaRPr lang="en-IN" sz="1000" b="0" i="0" u="none" strike="noStrike">
                        <a:solidFill>
                          <a:srgbClr val="000000"/>
                        </a:solidFill>
                        <a:effectLst/>
                        <a:latin typeface="+mj-lt"/>
                      </a:endParaRPr>
                    </a:p>
                  </a:txBody>
                  <a:tcPr marL="1706" marR="1706" marT="1706" marB="0" anchor="b">
                    <a:solidFill>
                      <a:schemeClr val="accent5">
                        <a:lumMod val="40000"/>
                        <a:lumOff val="60000"/>
                      </a:schemeClr>
                    </a:solidFill>
                  </a:tcPr>
                </a:tc>
                <a:extLst>
                  <a:ext uri="{0D108BD9-81ED-4DB2-BD59-A6C34878D82A}">
                    <a16:rowId xmlns="" xmlns:a16="http://schemas.microsoft.com/office/drawing/2014/main" val="2864523464"/>
                  </a:ext>
                </a:extLst>
              </a:tr>
              <a:tr h="404385">
                <a:tc>
                  <a:txBody>
                    <a:bodyPr/>
                    <a:lstStyle/>
                    <a:p>
                      <a:pPr algn="ctr"/>
                      <a:r>
                        <a:rPr lang="en-US" sz="1000">
                          <a:latin typeface="+mj-lt"/>
                        </a:rPr>
                        <a:t>5</a:t>
                      </a:r>
                      <a:endParaRPr lang="en-US" sz="1000" dirty="0">
                        <a:latin typeface="+mj-lt"/>
                      </a:endParaRPr>
                    </a:p>
                  </a:txBody>
                  <a:tcPr>
                    <a:solidFill>
                      <a:schemeClr val="accent5">
                        <a:lumMod val="40000"/>
                        <a:lumOff val="60000"/>
                      </a:schemeClr>
                    </a:solidFill>
                  </a:tcPr>
                </a:tc>
                <a:tc>
                  <a:txBody>
                    <a:bodyPr/>
                    <a:lstStyle/>
                    <a:p>
                      <a:pPr algn="ctr" fontAlgn="b"/>
                      <a:r>
                        <a:rPr lang="en-IN" sz="1000" u="none" strike="noStrike">
                          <a:effectLst/>
                          <a:latin typeface="+mj-lt"/>
                        </a:rPr>
                        <a:t>PD-05</a:t>
                      </a:r>
                      <a:endParaRPr lang="en-IN"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fontAlgn="b"/>
                      <a:r>
                        <a:rPr lang="en-US" sz="1000" u="none" strike="noStrike" dirty="0">
                          <a:effectLst/>
                          <a:latin typeface="+mj-lt"/>
                        </a:rPr>
                        <a:t> I want to see the stages of the detected disease for better understanding.</a:t>
                      </a:r>
                    </a:p>
                  </a:txBody>
                  <a:tcPr marL="1706" marR="1706" marT="1706" marB="0" anchor="b">
                    <a:solidFill>
                      <a:schemeClr val="accent5">
                        <a:lumMod val="40000"/>
                        <a:lumOff val="60000"/>
                      </a:schemeClr>
                    </a:solidFill>
                  </a:tcPr>
                </a:tc>
                <a:tc>
                  <a:txBody>
                    <a:bodyPr/>
                    <a:lstStyle/>
                    <a:p>
                      <a:pPr algn="ctr" fontAlgn="b"/>
                      <a:r>
                        <a:rPr lang="en-IN" sz="1000" b="0" i="0" u="none" strike="noStrike">
                          <a:solidFill>
                            <a:srgbClr val="000000"/>
                          </a:solidFill>
                          <a:effectLst/>
                          <a:latin typeface="+mj-lt"/>
                        </a:rPr>
                        <a:t>Done</a:t>
                      </a:r>
                      <a:endParaRPr lang="en-IN"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fontAlgn="b"/>
                      <a:r>
                        <a:rPr lang="en-IN" sz="1000" u="none" strike="noStrike">
                          <a:effectLst/>
                          <a:latin typeface="+mj-lt"/>
                        </a:rPr>
                        <a:t>Disease Detection</a:t>
                      </a:r>
                      <a:endParaRPr lang="en-IN" sz="1000" b="0" i="0" u="none" strike="noStrike">
                        <a:solidFill>
                          <a:srgbClr val="000000"/>
                        </a:solidFill>
                        <a:effectLst/>
                        <a:latin typeface="+mj-lt"/>
                      </a:endParaRPr>
                    </a:p>
                  </a:txBody>
                  <a:tcPr marL="1706" marR="1706" marT="1706" marB="0" anchor="b">
                    <a:solidFill>
                      <a:schemeClr val="accent5">
                        <a:lumMod val="40000"/>
                        <a:lumOff val="60000"/>
                      </a:schemeClr>
                    </a:solidFill>
                  </a:tcPr>
                </a:tc>
                <a:extLst>
                  <a:ext uri="{0D108BD9-81ED-4DB2-BD59-A6C34878D82A}">
                    <a16:rowId xmlns="" xmlns:a16="http://schemas.microsoft.com/office/drawing/2014/main" val="1442674792"/>
                  </a:ext>
                </a:extLst>
              </a:tr>
              <a:tr h="404385">
                <a:tc>
                  <a:txBody>
                    <a:bodyPr/>
                    <a:lstStyle/>
                    <a:p>
                      <a:pPr algn="ctr"/>
                      <a:r>
                        <a:rPr lang="en-US" sz="1000" dirty="0">
                          <a:latin typeface="+mj-lt"/>
                        </a:rPr>
                        <a:t>9</a:t>
                      </a:r>
                    </a:p>
                  </a:txBody>
                  <a:tcPr>
                    <a:solidFill>
                      <a:schemeClr val="accent5">
                        <a:lumMod val="40000"/>
                        <a:lumOff val="60000"/>
                      </a:schemeClr>
                    </a:solidFill>
                  </a:tcPr>
                </a:tc>
                <a:tc>
                  <a:txBody>
                    <a:bodyPr/>
                    <a:lstStyle/>
                    <a:p>
                      <a:pPr algn="ctr" fontAlgn="b"/>
                      <a:r>
                        <a:rPr lang="en-IN" sz="1000" u="none" strike="noStrike">
                          <a:effectLst/>
                          <a:latin typeface="+mj-lt"/>
                        </a:rPr>
                        <a:t>PD-06</a:t>
                      </a:r>
                      <a:endParaRPr lang="en-IN"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fontAlgn="b"/>
                      <a:r>
                        <a:rPr lang="en-US" sz="1000" u="none" strike="noStrike" dirty="0">
                          <a:effectLst/>
                          <a:latin typeface="+mj-lt"/>
                        </a:rPr>
                        <a:t> I want to </a:t>
                      </a:r>
                      <a:r>
                        <a:rPr lang="en-US" sz="1000" u="none" strike="noStrike" dirty="0" smtClean="0">
                          <a:effectLst/>
                          <a:latin typeface="+mj-lt"/>
                        </a:rPr>
                        <a:t>verify if</a:t>
                      </a:r>
                      <a:r>
                        <a:rPr lang="en-US" sz="1000" u="none" strike="noStrike" baseline="0" dirty="0" smtClean="0">
                          <a:effectLst/>
                          <a:latin typeface="+mj-lt"/>
                        </a:rPr>
                        <a:t> the image is right</a:t>
                      </a:r>
                      <a:endParaRPr lang="en-US"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fontAlgn="b"/>
                      <a:r>
                        <a:rPr lang="en-IN" sz="1000" u="none" strike="noStrike" dirty="0" smtClean="0">
                          <a:effectLst/>
                          <a:latin typeface="+mj-lt"/>
                        </a:rPr>
                        <a:t>Done</a:t>
                      </a:r>
                      <a:endParaRPr lang="en-IN"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fontAlgn="b"/>
                      <a:r>
                        <a:rPr lang="en-IN" sz="1000" u="none" strike="noStrike" dirty="0" smtClean="0">
                          <a:effectLst/>
                          <a:latin typeface="+mj-lt"/>
                        </a:rPr>
                        <a:t>User Interface</a:t>
                      </a:r>
                      <a:endParaRPr lang="en-IN"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extLst>
                  <a:ext uri="{0D108BD9-81ED-4DB2-BD59-A6C34878D82A}">
                    <a16:rowId xmlns="" xmlns:a16="http://schemas.microsoft.com/office/drawing/2014/main" val="1071660890"/>
                  </a:ext>
                </a:extLst>
              </a:tr>
              <a:tr h="404385">
                <a:tc>
                  <a:txBody>
                    <a:bodyPr/>
                    <a:lstStyle/>
                    <a:p>
                      <a:pPr algn="ctr"/>
                      <a:r>
                        <a:rPr lang="en-US" sz="1000" dirty="0">
                          <a:latin typeface="+mj-lt"/>
                        </a:rPr>
                        <a:t>10</a:t>
                      </a:r>
                    </a:p>
                  </a:txBody>
                  <a:tcPr>
                    <a:solidFill>
                      <a:schemeClr val="accent5">
                        <a:lumMod val="40000"/>
                        <a:lumOff val="60000"/>
                      </a:schemeClr>
                    </a:solidFill>
                  </a:tcPr>
                </a:tc>
                <a:tc>
                  <a:txBody>
                    <a:bodyPr/>
                    <a:lstStyle/>
                    <a:p>
                      <a:pPr algn="ctr" fontAlgn="b"/>
                      <a:r>
                        <a:rPr lang="en-IN" sz="1000" u="none" strike="noStrike" dirty="0">
                          <a:effectLst/>
                          <a:latin typeface="+mj-lt"/>
                        </a:rPr>
                        <a:t>PD-07</a:t>
                      </a:r>
                      <a:endParaRPr lang="en-IN"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fontAlgn="b"/>
                      <a:r>
                        <a:rPr lang="en-US" sz="1000" u="none" strike="noStrike" dirty="0">
                          <a:effectLst/>
                          <a:latin typeface="+mj-lt"/>
                        </a:rPr>
                        <a:t> </a:t>
                      </a:r>
                      <a:r>
                        <a:rPr lang="en-US" sz="1000" u="none" strike="noStrike" dirty="0" smtClean="0">
                          <a:effectLst/>
                          <a:latin typeface="+mj-lt"/>
                        </a:rPr>
                        <a:t>Send</a:t>
                      </a:r>
                      <a:r>
                        <a:rPr lang="en-US" sz="1000" u="none" strike="noStrike" baseline="0" dirty="0" smtClean="0">
                          <a:effectLst/>
                          <a:latin typeface="+mj-lt"/>
                        </a:rPr>
                        <a:t> prompt to user if the image is not in correct format</a:t>
                      </a:r>
                      <a:endParaRPr lang="en-US"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fontAlgn="b"/>
                      <a:r>
                        <a:rPr lang="en-IN" sz="1000" u="none" strike="noStrike" dirty="0" smtClean="0">
                          <a:effectLst/>
                          <a:latin typeface="+mj-lt"/>
                        </a:rPr>
                        <a:t>Done</a:t>
                      </a:r>
                      <a:endParaRPr lang="en-IN"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tc>
                  <a:txBody>
                    <a:bodyPr/>
                    <a:lstStyle/>
                    <a:p>
                      <a:pPr algn="ctr" fontAlgn="b"/>
                      <a:r>
                        <a:rPr lang="en-IN" sz="1000" u="none" strike="noStrike" dirty="0">
                          <a:effectLst/>
                          <a:latin typeface="+mj-lt"/>
                        </a:rPr>
                        <a:t>User </a:t>
                      </a:r>
                      <a:r>
                        <a:rPr lang="en-IN" sz="1000" u="none" strike="noStrike" dirty="0" smtClean="0">
                          <a:effectLst/>
                          <a:latin typeface="+mj-lt"/>
                        </a:rPr>
                        <a:t>Interface</a:t>
                      </a:r>
                      <a:endParaRPr lang="en-IN" sz="1000" b="0" i="0" u="none" strike="noStrike" dirty="0">
                        <a:solidFill>
                          <a:srgbClr val="000000"/>
                        </a:solidFill>
                        <a:effectLst/>
                        <a:latin typeface="+mj-lt"/>
                      </a:endParaRPr>
                    </a:p>
                  </a:txBody>
                  <a:tcPr marL="1706" marR="1706" marT="1706" marB="0" anchor="b">
                    <a:solidFill>
                      <a:schemeClr val="accent5">
                        <a:lumMod val="40000"/>
                        <a:lumOff val="60000"/>
                      </a:schemeClr>
                    </a:solidFill>
                  </a:tcPr>
                </a:tc>
                <a:extLst>
                  <a:ext uri="{0D108BD9-81ED-4DB2-BD59-A6C34878D82A}">
                    <a16:rowId xmlns="" xmlns:a16="http://schemas.microsoft.com/office/drawing/2014/main" val="4039438819"/>
                  </a:ext>
                </a:extLst>
              </a:tr>
            </a:tbl>
          </a:graphicData>
        </a:graphic>
      </p:graphicFrame>
    </p:spTree>
    <p:extLst>
      <p:ext uri="{BB962C8B-B14F-4D97-AF65-F5344CB8AC3E}">
        <p14:creationId xmlns:p14="http://schemas.microsoft.com/office/powerpoint/2010/main" val="4606963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 xmlns:a16="http://schemas.microsoft.com/office/drawing/2014/main" id="{2739EE59-748F-5B54-3DA1-705400A10321}"/>
              </a:ext>
            </a:extLst>
          </p:cNvPr>
          <p:cNvGraphicFramePr>
            <a:graphicFrameLocks noGrp="1"/>
          </p:cNvGraphicFramePr>
          <p:nvPr>
            <p:extLst>
              <p:ext uri="{D42A27DB-BD31-4B8C-83A1-F6EECF244321}">
                <p14:modId xmlns:p14="http://schemas.microsoft.com/office/powerpoint/2010/main" val="1883449765"/>
              </p:ext>
            </p:extLst>
          </p:nvPr>
        </p:nvGraphicFramePr>
        <p:xfrm>
          <a:off x="381254" y="732065"/>
          <a:ext cx="7714960" cy="3334162"/>
        </p:xfrm>
        <a:graphic>
          <a:graphicData uri="http://schemas.openxmlformats.org/drawingml/2006/table">
            <a:tbl>
              <a:tblPr firstRow="1" bandRow="1">
                <a:solidFill>
                  <a:schemeClr val="accent5">
                    <a:lumMod val="40000"/>
                    <a:lumOff val="60000"/>
                  </a:schemeClr>
                </a:solidFill>
                <a:tableStyleId>{0A27A0F1-0E29-4EE9-A61D-B71EBF552DB8}</a:tableStyleId>
              </a:tblPr>
              <a:tblGrid>
                <a:gridCol w="1000740">
                  <a:extLst>
                    <a:ext uri="{9D8B030D-6E8A-4147-A177-3AD203B41FA5}">
                      <a16:colId xmlns="" xmlns:a16="http://schemas.microsoft.com/office/drawing/2014/main" val="3263510298"/>
                    </a:ext>
                  </a:extLst>
                </a:gridCol>
                <a:gridCol w="438387">
                  <a:extLst>
                    <a:ext uri="{9D8B030D-6E8A-4147-A177-3AD203B41FA5}">
                      <a16:colId xmlns="" xmlns:a16="http://schemas.microsoft.com/office/drawing/2014/main" val="3274366732"/>
                    </a:ext>
                  </a:extLst>
                </a:gridCol>
                <a:gridCol w="4180756">
                  <a:extLst>
                    <a:ext uri="{9D8B030D-6E8A-4147-A177-3AD203B41FA5}">
                      <a16:colId xmlns="" xmlns:a16="http://schemas.microsoft.com/office/drawing/2014/main" val="1075151073"/>
                    </a:ext>
                  </a:extLst>
                </a:gridCol>
                <a:gridCol w="871861">
                  <a:extLst>
                    <a:ext uri="{9D8B030D-6E8A-4147-A177-3AD203B41FA5}">
                      <a16:colId xmlns="" xmlns:a16="http://schemas.microsoft.com/office/drawing/2014/main" val="1385733360"/>
                    </a:ext>
                  </a:extLst>
                </a:gridCol>
                <a:gridCol w="1223216">
                  <a:extLst>
                    <a:ext uri="{9D8B030D-6E8A-4147-A177-3AD203B41FA5}">
                      <a16:colId xmlns="" xmlns:a16="http://schemas.microsoft.com/office/drawing/2014/main" val="3459051557"/>
                    </a:ext>
                  </a:extLst>
                </a:gridCol>
              </a:tblGrid>
              <a:tr h="208111">
                <a:tc>
                  <a:txBody>
                    <a:bodyPr/>
                    <a:lstStyle/>
                    <a:p>
                      <a:pPr algn="ctr"/>
                      <a:r>
                        <a:rPr lang="en-US" sz="1100" b="1" dirty="0">
                          <a:latin typeface="+mj-lt"/>
                        </a:rPr>
                        <a:t>Estimation</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100" b="1" u="none" strike="noStrike" dirty="0">
                          <a:effectLst/>
                          <a:latin typeface="+mj-lt"/>
                        </a:rPr>
                        <a:t>ID</a:t>
                      </a:r>
                      <a:endParaRPr lang="en-IN" sz="1100" b="1"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100" b="1" u="none" strike="noStrike" dirty="0">
                          <a:effectLst/>
                          <a:latin typeface="+mj-lt"/>
                        </a:rPr>
                        <a:t>User Story</a:t>
                      </a:r>
                      <a:endParaRPr lang="en-IN" sz="1100" b="1"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100" b="1" u="none" strike="noStrike" dirty="0">
                          <a:effectLst/>
                          <a:latin typeface="+mj-lt"/>
                        </a:rPr>
                        <a:t>Status</a:t>
                      </a:r>
                      <a:endParaRPr lang="en-IN" sz="1100" b="1"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100" b="1" u="none" strike="noStrike" dirty="0">
                          <a:effectLst/>
                          <a:latin typeface="+mj-lt"/>
                        </a:rPr>
                        <a:t>Place/Feature</a:t>
                      </a:r>
                      <a:endParaRPr lang="en-IN" sz="1100" b="1"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 xmlns:a16="http://schemas.microsoft.com/office/drawing/2014/main" val="983949733"/>
                  </a:ext>
                </a:extLst>
              </a:tr>
              <a:tr h="246207">
                <a:tc>
                  <a:txBody>
                    <a:bodyPr/>
                    <a:lstStyle/>
                    <a:p>
                      <a:pPr algn="ctr"/>
                      <a:r>
                        <a:rPr lang="en-US" sz="1000" dirty="0">
                          <a:latin typeface="+mj-lt"/>
                        </a:rPr>
                        <a:t>6</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u="none" strike="noStrike" dirty="0">
                          <a:effectLst/>
                          <a:latin typeface="+mj-lt"/>
                        </a:rPr>
                        <a:t>PD-08</a:t>
                      </a:r>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US" sz="1000" u="none" strike="noStrike" dirty="0">
                          <a:effectLst/>
                          <a:latin typeface="+mj-lt"/>
                        </a:rPr>
                        <a:t> I want to </a:t>
                      </a:r>
                      <a:r>
                        <a:rPr lang="en-US" sz="1000" u="none" strike="noStrike" dirty="0" smtClean="0">
                          <a:effectLst/>
                          <a:latin typeface="+mj-lt"/>
                        </a:rPr>
                        <a:t>know if this crop is available</a:t>
                      </a:r>
                      <a:r>
                        <a:rPr lang="en-US" sz="1000" u="none" strike="noStrike" baseline="0" dirty="0" smtClean="0">
                          <a:effectLst/>
                          <a:latin typeface="+mj-lt"/>
                        </a:rPr>
                        <a:t> in database</a:t>
                      </a:r>
                      <a:endParaRPr lang="en-US"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u="none" strike="noStrike" dirty="0" smtClean="0">
                          <a:effectLst/>
                          <a:latin typeface="+mj-lt"/>
                        </a:rPr>
                        <a:t>Done</a:t>
                      </a:r>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u="none" strike="noStrike" dirty="0" smtClean="0">
                          <a:effectLst/>
                          <a:latin typeface="+mj-lt"/>
                        </a:rPr>
                        <a:t>Database</a:t>
                      </a:r>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 xmlns:a16="http://schemas.microsoft.com/office/drawing/2014/main" val="2429403587"/>
                  </a:ext>
                </a:extLst>
              </a:tr>
              <a:tr h="246207">
                <a:tc>
                  <a:txBody>
                    <a:bodyPr/>
                    <a:lstStyle/>
                    <a:p>
                      <a:pPr algn="ctr"/>
                      <a:r>
                        <a:rPr lang="en-US" sz="1000" dirty="0">
                          <a:latin typeface="+mj-lt"/>
                        </a:rPr>
                        <a:t>6</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u="none" strike="noStrike" dirty="0">
                          <a:effectLst/>
                          <a:latin typeface="+mj-lt"/>
                        </a:rPr>
                        <a:t>PD-09</a:t>
                      </a:r>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US" sz="1000" u="none" strike="noStrike" dirty="0">
                          <a:effectLst/>
                          <a:latin typeface="+mj-lt"/>
                        </a:rPr>
                        <a:t> I want information about suitable crops and growth conditions for my area.</a:t>
                      </a:r>
                      <a:endParaRPr lang="en-US"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u="none" strike="noStrike" dirty="0">
                          <a:effectLst/>
                          <a:latin typeface="+mj-lt"/>
                        </a:rPr>
                        <a:t>To be done</a:t>
                      </a:r>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u="none" strike="noStrike" dirty="0">
                          <a:effectLst/>
                          <a:latin typeface="+mj-lt"/>
                        </a:rPr>
                        <a:t>Agriculture Details</a:t>
                      </a:r>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 xmlns:a16="http://schemas.microsoft.com/office/drawing/2014/main" val="1358960995"/>
                  </a:ext>
                </a:extLst>
              </a:tr>
              <a:tr h="246207">
                <a:tc>
                  <a:txBody>
                    <a:bodyPr/>
                    <a:lstStyle/>
                    <a:p>
                      <a:pPr algn="ctr"/>
                      <a:r>
                        <a:rPr lang="en-US" sz="1000" dirty="0">
                          <a:latin typeface="+mj-lt"/>
                        </a:rPr>
                        <a:t>5</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u="none" strike="noStrike">
                          <a:effectLst/>
                          <a:latin typeface="+mj-lt"/>
                        </a:rPr>
                        <a:t>PD-10</a:t>
                      </a:r>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US" sz="1000" u="none" strike="noStrike" dirty="0">
                          <a:effectLst/>
                          <a:latin typeface="+mj-lt"/>
                        </a:rPr>
                        <a:t> I want to see the latest news related to agriculture and farming practices.</a:t>
                      </a:r>
                      <a:endParaRPr lang="en-US"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u="none" strike="noStrike">
                          <a:effectLst/>
                          <a:latin typeface="+mj-lt"/>
                        </a:rPr>
                        <a:t>To be done</a:t>
                      </a:r>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u="none" strike="noStrike" dirty="0">
                          <a:effectLst/>
                          <a:latin typeface="+mj-lt"/>
                        </a:rPr>
                        <a:t>Agriculture News</a:t>
                      </a:r>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 xmlns:a16="http://schemas.microsoft.com/office/drawing/2014/main" val="1780756243"/>
                  </a:ext>
                </a:extLst>
              </a:tr>
              <a:tr h="246207">
                <a:tc>
                  <a:txBody>
                    <a:bodyPr/>
                    <a:lstStyle/>
                    <a:p>
                      <a:pPr algn="ctr"/>
                      <a:r>
                        <a:rPr lang="en-US" sz="1000">
                          <a:latin typeface="+mj-lt"/>
                        </a:rPr>
                        <a:t>4</a:t>
                      </a:r>
                      <a:endParaRPr lang="en-US" sz="1000" dirty="0">
                        <a:latin typeface="+mj-lt"/>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u="none" strike="noStrike" dirty="0">
                          <a:effectLst/>
                          <a:latin typeface="+mj-lt"/>
                        </a:rPr>
                        <a:t>PD-11</a:t>
                      </a:r>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US" sz="1000" u="none" strike="noStrike" dirty="0">
                          <a:effectLst/>
                          <a:latin typeface="+mj-lt"/>
                        </a:rPr>
                        <a:t> I want to receive notifications or updates about my uploaded plant reports.</a:t>
                      </a:r>
                      <a:endParaRPr lang="en-US"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u="none" strike="noStrike" dirty="0">
                          <a:effectLst/>
                          <a:latin typeface="+mj-lt"/>
                        </a:rPr>
                        <a:t>To be done</a:t>
                      </a:r>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u="none" strike="noStrike" dirty="0">
                          <a:effectLst/>
                          <a:latin typeface="+mj-lt"/>
                        </a:rPr>
                        <a:t>Notification System</a:t>
                      </a:r>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 xmlns:a16="http://schemas.microsoft.com/office/drawing/2014/main" val="2615323826"/>
                  </a:ext>
                </a:extLst>
              </a:tr>
              <a:tr h="246207">
                <a:tc>
                  <a:txBody>
                    <a:bodyPr/>
                    <a:lstStyle/>
                    <a:p>
                      <a:pPr algn="ctr"/>
                      <a:r>
                        <a:rPr lang="en-US" sz="1000">
                          <a:latin typeface="+mj-lt"/>
                        </a:rPr>
                        <a:t>5</a:t>
                      </a:r>
                      <a:endParaRPr lang="en-US" sz="1000" dirty="0">
                        <a:latin typeface="+mj-lt"/>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u="none" strike="noStrike">
                          <a:effectLst/>
                          <a:latin typeface="+mj-lt"/>
                        </a:rPr>
                        <a:t>PD-12</a:t>
                      </a:r>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US" sz="1000" u="none" strike="noStrike" dirty="0">
                          <a:effectLst/>
                          <a:latin typeface="+mj-lt"/>
                        </a:rPr>
                        <a:t> I want to explore and learn about new farming technologies and practices.</a:t>
                      </a:r>
                      <a:endParaRPr lang="en-US"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u="none" strike="noStrike" dirty="0">
                          <a:effectLst/>
                          <a:latin typeface="+mj-lt"/>
                        </a:rPr>
                        <a:t>To be done</a:t>
                      </a:r>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u="none" strike="noStrike" dirty="0">
                          <a:effectLst/>
                          <a:latin typeface="+mj-lt"/>
                        </a:rPr>
                        <a:t>Agriculture Information</a:t>
                      </a:r>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 xmlns:a16="http://schemas.microsoft.com/office/drawing/2014/main" val="39909813"/>
                  </a:ext>
                </a:extLst>
              </a:tr>
              <a:tr h="246207">
                <a:tc>
                  <a:txBody>
                    <a:bodyPr/>
                    <a:lstStyle/>
                    <a:p>
                      <a:pPr algn="ctr"/>
                      <a:r>
                        <a:rPr lang="en-US" sz="1000" dirty="0">
                          <a:latin typeface="+mj-lt"/>
                        </a:rPr>
                        <a:t>2</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b="0" i="0" u="none" strike="noStrike" dirty="0">
                          <a:solidFill>
                            <a:srgbClr val="000000"/>
                          </a:solidFill>
                          <a:effectLst/>
                          <a:latin typeface="+mj-lt"/>
                        </a:rPr>
                        <a:t>PD-13</a:t>
                      </a: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US" sz="1000" b="0" i="0" u="none" strike="noStrike" dirty="0">
                          <a:solidFill>
                            <a:srgbClr val="000000"/>
                          </a:solidFill>
                          <a:effectLst/>
                          <a:latin typeface="+mj-lt"/>
                        </a:rPr>
                        <a:t>I want to create account on the website so that I can keep my account private and login using email/phone and password</a:t>
                      </a: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b="0" i="0" u="none" strike="noStrike" dirty="0">
                          <a:solidFill>
                            <a:srgbClr val="000000"/>
                          </a:solidFill>
                          <a:effectLst/>
                          <a:latin typeface="+mj-lt"/>
                        </a:rPr>
                        <a:t>To be done</a:t>
                      </a: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b="0" i="0" u="none" strike="noStrike" dirty="0" smtClean="0">
                          <a:solidFill>
                            <a:srgbClr val="000000"/>
                          </a:solidFill>
                          <a:effectLst/>
                          <a:latin typeface="+mj-lt"/>
                        </a:rPr>
                        <a:t>Login and</a:t>
                      </a:r>
                      <a:r>
                        <a:rPr lang="en-IN" sz="1000" b="0" i="0" u="none" strike="noStrike" baseline="0" dirty="0" smtClean="0">
                          <a:solidFill>
                            <a:srgbClr val="000000"/>
                          </a:solidFill>
                          <a:effectLst/>
                          <a:latin typeface="+mj-lt"/>
                        </a:rPr>
                        <a:t> Authentication</a:t>
                      </a:r>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 xmlns:a16="http://schemas.microsoft.com/office/drawing/2014/main" val="1197462731"/>
                  </a:ext>
                </a:extLst>
              </a:tr>
              <a:tr h="246207">
                <a:tc>
                  <a:txBody>
                    <a:bodyPr/>
                    <a:lstStyle/>
                    <a:p>
                      <a:pPr algn="ctr"/>
                      <a:r>
                        <a:rPr lang="en-US" sz="1000" dirty="0">
                          <a:latin typeface="+mj-lt"/>
                        </a:rPr>
                        <a:t>2</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b="0" i="0" u="none" strike="noStrike" dirty="0">
                          <a:solidFill>
                            <a:srgbClr val="000000"/>
                          </a:solidFill>
                          <a:effectLst/>
                          <a:latin typeface="+mj-lt"/>
                        </a:rPr>
                        <a:t>PD-14</a:t>
                      </a: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US" sz="1000" b="0" i="0" u="none" strike="noStrike" dirty="0">
                          <a:solidFill>
                            <a:srgbClr val="000000"/>
                          </a:solidFill>
                          <a:effectLst/>
                          <a:latin typeface="+mj-lt"/>
                        </a:rPr>
                        <a:t>I want to login to the website to store my information.</a:t>
                      </a: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b="0" i="0" u="none" strike="noStrike" dirty="0">
                          <a:solidFill>
                            <a:srgbClr val="000000"/>
                          </a:solidFill>
                          <a:effectLst/>
                          <a:latin typeface="+mj-lt"/>
                        </a:rPr>
                        <a:t>To be done</a:t>
                      </a: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b="0" i="0" u="none" strike="noStrike" dirty="0">
                          <a:solidFill>
                            <a:srgbClr val="000000"/>
                          </a:solidFill>
                          <a:effectLst/>
                          <a:latin typeface="+mj-lt"/>
                        </a:rPr>
                        <a:t>Login</a:t>
                      </a:r>
                    </a:p>
                  </a:txBody>
                  <a:tcPr marL="1706" marR="1706" marT="1706" marB="0" anchor="b">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 xmlns:a16="http://schemas.microsoft.com/office/drawing/2014/main" val="1818867404"/>
                  </a:ext>
                </a:extLst>
              </a:tr>
              <a:tr h="246207">
                <a:tc>
                  <a:txBody>
                    <a:bodyPr/>
                    <a:lstStyle/>
                    <a:p>
                      <a:pPr algn="ctr"/>
                      <a:r>
                        <a:rPr lang="en-US" sz="1000">
                          <a:latin typeface="+mj-lt"/>
                        </a:rPr>
                        <a:t>3</a:t>
                      </a:r>
                      <a:endParaRPr lang="en-US" sz="1000" dirty="0">
                        <a:latin typeface="+mj-lt"/>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b="0" i="0" u="none" strike="noStrike" dirty="0">
                          <a:solidFill>
                            <a:srgbClr val="000000"/>
                          </a:solidFill>
                          <a:effectLst/>
                          <a:latin typeface="+mj-lt"/>
                        </a:rPr>
                        <a:t>PD-15</a:t>
                      </a: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US" sz="1000" b="0" i="0" u="none" strike="noStrike" dirty="0">
                          <a:solidFill>
                            <a:srgbClr val="000000"/>
                          </a:solidFill>
                          <a:effectLst/>
                          <a:latin typeface="+mj-lt"/>
                        </a:rPr>
                        <a:t>I want to logout so that my information and reports are secure.</a:t>
                      </a: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b="0" i="0" u="none" strike="noStrike" dirty="0">
                          <a:solidFill>
                            <a:srgbClr val="000000"/>
                          </a:solidFill>
                          <a:effectLst/>
                          <a:latin typeface="+mj-lt"/>
                        </a:rPr>
                        <a:t>To be done</a:t>
                      </a: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r>
                        <a:rPr lang="en-IN" sz="1000" b="0" i="0" u="none" strike="noStrike" dirty="0">
                          <a:solidFill>
                            <a:srgbClr val="000000"/>
                          </a:solidFill>
                          <a:effectLst/>
                          <a:latin typeface="+mj-lt"/>
                        </a:rPr>
                        <a:t>Logout</a:t>
                      </a:r>
                    </a:p>
                  </a:txBody>
                  <a:tcPr marL="1706" marR="1706" marT="1706" marB="0" anchor="b">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 xmlns:a16="http://schemas.microsoft.com/office/drawing/2014/main" val="3192865911"/>
                  </a:ext>
                </a:extLst>
              </a:tr>
              <a:tr h="246207">
                <a:tc>
                  <a:txBody>
                    <a:bodyPr/>
                    <a:lstStyle/>
                    <a:p>
                      <a:pPr algn="ctr"/>
                      <a:endParaRPr lang="en-US" sz="1000" dirty="0">
                        <a:latin typeface="+mj-lt"/>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endParaRPr lang="en-US"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 xmlns:a16="http://schemas.microsoft.com/office/drawing/2014/main" val="2241777208"/>
                  </a:ext>
                </a:extLst>
              </a:tr>
              <a:tr h="246207">
                <a:tc>
                  <a:txBody>
                    <a:bodyPr/>
                    <a:lstStyle/>
                    <a:p>
                      <a:pPr algn="ctr"/>
                      <a:endParaRPr lang="en-US" sz="1000" dirty="0">
                        <a:latin typeface="+mj-lt"/>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endParaRPr lang="en-US"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 xmlns:a16="http://schemas.microsoft.com/office/drawing/2014/main" val="1071007427"/>
                  </a:ext>
                </a:extLst>
              </a:tr>
              <a:tr h="246207">
                <a:tc>
                  <a:txBody>
                    <a:bodyPr/>
                    <a:lstStyle/>
                    <a:p>
                      <a:pPr algn="ctr"/>
                      <a:endParaRPr lang="en-US" sz="1000" dirty="0">
                        <a:latin typeface="+mj-lt"/>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endParaRPr lang="en-US"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b"/>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 xmlns:a16="http://schemas.microsoft.com/office/drawing/2014/main" val="3379743822"/>
                  </a:ext>
                </a:extLst>
              </a:tr>
              <a:tr h="246207">
                <a:tc>
                  <a:txBody>
                    <a:bodyPr/>
                    <a:lstStyle/>
                    <a:p>
                      <a:pPr algn="ctr"/>
                      <a:endParaRPr lang="en-US" sz="1000" dirty="0">
                        <a:latin typeface="+mj-lt"/>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IN" sz="1000" b="0" i="0" u="none" strike="noStrike" dirty="0">
                        <a:solidFill>
                          <a:srgbClr val="000000"/>
                        </a:solidFill>
                        <a:effectLst/>
                        <a:latin typeface="+mj-lt"/>
                      </a:endParaRPr>
                    </a:p>
                  </a:txBody>
                  <a:tcPr marL="1706" marR="1706" marT="1706" marB="0" anchor="b">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103610154"/>
                  </a:ext>
                </a:extLst>
              </a:tr>
            </a:tbl>
          </a:graphicData>
        </a:graphic>
      </p:graphicFrame>
    </p:spTree>
    <p:extLst>
      <p:ext uri="{BB962C8B-B14F-4D97-AF65-F5344CB8AC3E}">
        <p14:creationId xmlns:p14="http://schemas.microsoft.com/office/powerpoint/2010/main" val="22272715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45"/>
        <p:cNvGrpSpPr/>
        <p:nvPr/>
      </p:nvGrpSpPr>
      <p:grpSpPr>
        <a:xfrm>
          <a:off x="0" y="0"/>
          <a:ext cx="0" cy="0"/>
          <a:chOff x="0" y="0"/>
          <a:chExt cx="0" cy="0"/>
        </a:xfrm>
      </p:grpSpPr>
      <p:sp>
        <p:nvSpPr>
          <p:cNvPr id="3046" name="Google Shape;3046;p39"/>
          <p:cNvSpPr txBox="1"/>
          <p:nvPr/>
        </p:nvSpPr>
        <p:spPr>
          <a:xfrm>
            <a:off x="956542" y="184578"/>
            <a:ext cx="5280706"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Aharoni"/>
                <a:ea typeface="Aharoni"/>
                <a:cs typeface="Aharoni"/>
                <a:sym typeface="Aharoni"/>
              </a:rPr>
              <a:t>User Stories / Acceptance Criteria</a:t>
            </a:r>
            <a:endParaRPr sz="2400" b="0" i="0" u="none" strike="noStrike" cap="none">
              <a:solidFill>
                <a:srgbClr val="000000"/>
              </a:solidFill>
              <a:latin typeface="Aharoni"/>
              <a:ea typeface="Aharoni"/>
              <a:cs typeface="Aharoni"/>
              <a:sym typeface="Aharoni"/>
            </a:endParaRPr>
          </a:p>
        </p:txBody>
      </p:sp>
      <p:graphicFrame>
        <p:nvGraphicFramePr>
          <p:cNvPr id="3047" name="Google Shape;3047;p39"/>
          <p:cNvGraphicFramePr/>
          <p:nvPr>
            <p:extLst>
              <p:ext uri="{D42A27DB-BD31-4B8C-83A1-F6EECF244321}">
                <p14:modId xmlns:p14="http://schemas.microsoft.com/office/powerpoint/2010/main" val="3295795646"/>
              </p:ext>
            </p:extLst>
          </p:nvPr>
        </p:nvGraphicFramePr>
        <p:xfrm>
          <a:off x="200722" y="636640"/>
          <a:ext cx="8678125" cy="4375935"/>
        </p:xfrm>
        <a:graphic>
          <a:graphicData uri="http://schemas.openxmlformats.org/drawingml/2006/table">
            <a:tbl>
              <a:tblPr bandRow="1">
                <a:noFill/>
              </a:tblPr>
              <a:tblGrid>
                <a:gridCol w="554775">
                  <a:extLst>
                    <a:ext uri="{9D8B030D-6E8A-4147-A177-3AD203B41FA5}">
                      <a16:colId xmlns="" xmlns:a16="http://schemas.microsoft.com/office/drawing/2014/main" val="20000"/>
                    </a:ext>
                  </a:extLst>
                </a:gridCol>
                <a:gridCol w="1370725">
                  <a:extLst>
                    <a:ext uri="{9D8B030D-6E8A-4147-A177-3AD203B41FA5}">
                      <a16:colId xmlns="" xmlns:a16="http://schemas.microsoft.com/office/drawing/2014/main" val="20001"/>
                    </a:ext>
                  </a:extLst>
                </a:gridCol>
                <a:gridCol w="3771900">
                  <a:extLst>
                    <a:ext uri="{9D8B030D-6E8A-4147-A177-3AD203B41FA5}">
                      <a16:colId xmlns="" xmlns:a16="http://schemas.microsoft.com/office/drawing/2014/main" val="20002"/>
                    </a:ext>
                  </a:extLst>
                </a:gridCol>
                <a:gridCol w="1968750">
                  <a:extLst>
                    <a:ext uri="{9D8B030D-6E8A-4147-A177-3AD203B41FA5}">
                      <a16:colId xmlns="" xmlns:a16="http://schemas.microsoft.com/office/drawing/2014/main" val="20003"/>
                    </a:ext>
                  </a:extLst>
                </a:gridCol>
                <a:gridCol w="1011975">
                  <a:extLst>
                    <a:ext uri="{9D8B030D-6E8A-4147-A177-3AD203B41FA5}">
                      <a16:colId xmlns="" xmlns:a16="http://schemas.microsoft.com/office/drawing/2014/main" val="20004"/>
                    </a:ext>
                  </a:extLst>
                </a:gridCol>
              </a:tblGrid>
              <a:tr h="380750">
                <a:tc>
                  <a:txBody>
                    <a:bodyPr/>
                    <a:lstStyle/>
                    <a:p>
                      <a:pPr marL="0" lvl="0" indent="0" algn="l" rtl="0">
                        <a:spcBef>
                          <a:spcPts val="0"/>
                        </a:spcBef>
                        <a:spcAft>
                          <a:spcPts val="0"/>
                        </a:spcAft>
                        <a:buClr>
                          <a:schemeClr val="dk1"/>
                        </a:buClr>
                        <a:buFont typeface="Arial"/>
                        <a:buNone/>
                      </a:pPr>
                      <a:r>
                        <a:rPr lang="en-US" sz="1100" b="1" dirty="0">
                          <a:latin typeface="+mj-lt"/>
                        </a:rPr>
                        <a:t>User ID</a:t>
                      </a:r>
                      <a:endParaRPr sz="1100" b="1" u="none" strike="noStrike" cap="none" dirty="0">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0" lvl="0" indent="0" algn="l" rtl="0">
                        <a:lnSpc>
                          <a:spcPct val="115000"/>
                        </a:lnSpc>
                        <a:spcBef>
                          <a:spcPts val="0"/>
                        </a:spcBef>
                        <a:spcAft>
                          <a:spcPts val="0"/>
                        </a:spcAft>
                        <a:buSzPts val="1100"/>
                        <a:buNone/>
                      </a:pPr>
                      <a:r>
                        <a:rPr lang="en-US" sz="1100">
                          <a:latin typeface="+mj-lt"/>
                        </a:rPr>
                        <a:t>   </a:t>
                      </a:r>
                      <a:r>
                        <a:rPr lang="en-US" sz="1100" b="1">
                          <a:latin typeface="+mj-lt"/>
                        </a:rPr>
                        <a:t>       Scenario</a:t>
                      </a:r>
                      <a:endParaRPr sz="1100" b="1">
                        <a:solidFill>
                          <a:schemeClr val="lt1"/>
                        </a:solidFill>
                        <a:highlight>
                          <a:schemeClr val="dk1"/>
                        </a:highlight>
                        <a:latin typeface="+mj-lt"/>
                        <a:ea typeface="Calibri"/>
                        <a:cs typeface="Calibri"/>
                        <a:sym typeface="Calibri"/>
                      </a:endParaRPr>
                    </a:p>
                  </a:txBody>
                  <a:tcPr marL="9525" marR="9525" marT="95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lvl="0" indent="0" algn="l" rtl="0">
                        <a:spcBef>
                          <a:spcPts val="0"/>
                        </a:spcBef>
                        <a:spcAft>
                          <a:spcPts val="0"/>
                        </a:spcAft>
                        <a:buClr>
                          <a:schemeClr val="dk1"/>
                        </a:buClr>
                        <a:buFont typeface="Arial"/>
                        <a:buNone/>
                      </a:pPr>
                      <a:r>
                        <a:rPr lang="en-US" sz="1100" b="1">
                          <a:latin typeface="+mj-lt"/>
                        </a:rPr>
                        <a:t>                    Summary</a:t>
                      </a:r>
                      <a:endParaRPr sz="1100" b="1" u="none" strike="noStrike" cap="none">
                        <a:solidFill>
                          <a:schemeClr val="lt1"/>
                        </a:solidFill>
                        <a:highlight>
                          <a:srgbClr val="000000"/>
                        </a:highlight>
                        <a:latin typeface="+mj-lt"/>
                        <a:ea typeface="Calibri"/>
                        <a:cs typeface="Calibri"/>
                        <a:sym typeface="Calibri"/>
                      </a:endParaRPr>
                    </a:p>
                  </a:txBody>
                  <a:tcPr marL="9525" marR="9525" marT="95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lvl="0" indent="0" algn="l" rtl="0">
                        <a:spcBef>
                          <a:spcPts val="0"/>
                        </a:spcBef>
                        <a:spcAft>
                          <a:spcPts val="0"/>
                        </a:spcAft>
                        <a:buClr>
                          <a:schemeClr val="dk1"/>
                        </a:buClr>
                        <a:buFont typeface="Arial"/>
                        <a:buNone/>
                      </a:pPr>
                      <a:r>
                        <a:rPr lang="en-US" sz="1100" b="1">
                          <a:latin typeface="+mj-lt"/>
                        </a:rPr>
                        <a:t>               Criteria</a:t>
                      </a:r>
                      <a:endParaRPr sz="1100" b="1" u="none" strike="noStrike" cap="none">
                        <a:latin typeface="+mj-lt"/>
                      </a:endParaRPr>
                    </a:p>
                  </a:txBody>
                  <a:tcPr marL="9525" marR="9525" marT="95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lvl="0" indent="0" algn="l" rtl="0">
                        <a:spcBef>
                          <a:spcPts val="0"/>
                        </a:spcBef>
                        <a:spcAft>
                          <a:spcPts val="0"/>
                        </a:spcAft>
                        <a:buClr>
                          <a:schemeClr val="dk1"/>
                        </a:buClr>
                        <a:buFont typeface="Arial"/>
                        <a:buNone/>
                      </a:pPr>
                      <a:r>
                        <a:rPr lang="en-US" sz="1100" b="1">
                          <a:latin typeface="+mj-lt"/>
                        </a:rPr>
                        <a:t>    Feature</a:t>
                      </a:r>
                      <a:endParaRPr b="1">
                        <a:latin typeface="+mj-lt"/>
                      </a:endParaRPr>
                    </a:p>
                  </a:txBody>
                  <a:tcPr marL="9525" marR="9525" marT="95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extLst>
                  <a:ext uri="{0D108BD9-81ED-4DB2-BD59-A6C34878D82A}">
                    <a16:rowId xmlns="" xmlns:a16="http://schemas.microsoft.com/office/drawing/2014/main" val="10000"/>
                  </a:ext>
                </a:extLst>
              </a:tr>
              <a:tr h="342300">
                <a:tc rowSpan="2">
                  <a:txBody>
                    <a:bodyPr/>
                    <a:lstStyle/>
                    <a:p>
                      <a:pPr marL="0" marR="0" lvl="0" indent="0" algn="ctr" rtl="0">
                        <a:lnSpc>
                          <a:spcPct val="100000"/>
                        </a:lnSpc>
                        <a:spcBef>
                          <a:spcPts val="0"/>
                        </a:spcBef>
                        <a:spcAft>
                          <a:spcPts val="0"/>
                        </a:spcAft>
                        <a:buNone/>
                      </a:pPr>
                      <a:r>
                        <a:rPr lang="en-US" sz="1100" u="none" strike="noStrike" cap="none">
                          <a:solidFill>
                            <a:schemeClr val="dk1"/>
                          </a:solidFill>
                          <a:latin typeface="+mj-lt"/>
                          <a:ea typeface="Calibri"/>
                          <a:cs typeface="Calibri"/>
                          <a:sym typeface="Calibri"/>
                        </a:rPr>
                        <a:t>1</a:t>
                      </a:r>
                      <a:endParaRPr>
                        <a:latin typeface="+mj-lt"/>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gridSpan="4">
                  <a:txBody>
                    <a:bodyPr/>
                    <a:lstStyle/>
                    <a:p>
                      <a:pPr marL="0" marR="0" lvl="0" indent="0" algn="ctr" rtl="0">
                        <a:lnSpc>
                          <a:spcPct val="100000"/>
                        </a:lnSpc>
                        <a:spcBef>
                          <a:spcPts val="0"/>
                        </a:spcBef>
                        <a:spcAft>
                          <a:spcPts val="0"/>
                        </a:spcAft>
                        <a:buNone/>
                      </a:pPr>
                      <a:r>
                        <a:rPr lang="en-US" sz="1100" b="1" u="none" strike="noStrike" cap="none" dirty="0">
                          <a:solidFill>
                            <a:schemeClr val="dk1"/>
                          </a:solidFill>
                          <a:latin typeface="+mj-lt"/>
                          <a:ea typeface="Arial"/>
                          <a:cs typeface="Arial"/>
                          <a:sym typeface="Arial"/>
                        </a:rPr>
                        <a:t> </a:t>
                      </a:r>
                      <a:r>
                        <a:rPr lang="en-US" sz="1100" u="none" strike="noStrike" cap="none" dirty="0">
                          <a:solidFill>
                            <a:schemeClr val="dk1"/>
                          </a:solidFill>
                          <a:latin typeface="+mj-lt"/>
                        </a:rPr>
                        <a:t>I want </a:t>
                      </a:r>
                      <a:r>
                        <a:rPr lang="en-US" sz="1100" u="none" strike="noStrike" cap="none" dirty="0">
                          <a:latin typeface="+mj-lt"/>
                        </a:rPr>
                        <a:t>to upload an image of a plant leaf to detect diseases.</a:t>
                      </a:r>
                      <a:endParaRPr sz="1100" b="1" u="none" strike="noStrike" cap="none" dirty="0">
                        <a:solidFill>
                          <a:schemeClr val="dk1"/>
                        </a:solidFill>
                        <a:latin typeface="+mj-lt"/>
                        <a:ea typeface="Arial"/>
                        <a:cs typeface="Arial"/>
                        <a:sym typeface="Arial"/>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1"/>
                  </a:ext>
                </a:extLst>
              </a:tr>
              <a:tr h="957275">
                <a:tc vMerge="1">
                  <a:txBody>
                    <a:bodyPr/>
                    <a:lstStyle/>
                    <a:p>
                      <a:endParaRPr lang="en-US"/>
                    </a:p>
                  </a:txBody>
                  <a:tcPr/>
                </a:tc>
                <a:tc>
                  <a:txBody>
                    <a:bodyPr/>
                    <a:lstStyle/>
                    <a:p>
                      <a:pPr marL="91440" marR="0" lvl="0" indent="0" algn="l" rtl="0">
                        <a:lnSpc>
                          <a:spcPct val="100000"/>
                        </a:lnSpc>
                        <a:spcBef>
                          <a:spcPts val="0"/>
                        </a:spcBef>
                        <a:spcAft>
                          <a:spcPts val="0"/>
                        </a:spcAft>
                        <a:buNone/>
                      </a:pPr>
                      <a:r>
                        <a:rPr lang="en-US" sz="1100" b="0" i="0" u="none" strike="noStrike" cap="none" dirty="0">
                          <a:solidFill>
                            <a:schemeClr val="dk1"/>
                          </a:solidFill>
                          <a:latin typeface="+mj-lt"/>
                          <a:ea typeface="Arial"/>
                          <a:cs typeface="Arial"/>
                          <a:sym typeface="Arial"/>
                        </a:rPr>
                        <a:t>A user wants to upload an leaf image</a:t>
                      </a:r>
                      <a:endParaRPr sz="1100" u="none" strike="noStrike" cap="none" dirty="0">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u="none" strike="noStrike" cap="none" dirty="0">
                          <a:latin typeface="+mj-lt"/>
                        </a:rPr>
                        <a:t> when I go to the </a:t>
                      </a:r>
                      <a:r>
                        <a:rPr lang="en-US" sz="1100" u="none" strike="noStrike" cap="none" dirty="0" err="1">
                          <a:latin typeface="+mj-lt"/>
                        </a:rPr>
                        <a:t>EcoScan</a:t>
                      </a:r>
                      <a:r>
                        <a:rPr lang="en-US" sz="1100" u="none" strike="noStrike" cap="none" dirty="0">
                          <a:latin typeface="+mj-lt"/>
                        </a:rPr>
                        <a:t> website, I should be able to find an upload button. When I click on it and choose an image, the app should save the picture so that it can be processed. </a:t>
                      </a:r>
                      <a:endParaRPr dirty="0">
                        <a:latin typeface="+mj-lt"/>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a:solidFill>
                            <a:schemeClr val="dk1"/>
                          </a:solidFill>
                          <a:latin typeface="+mj-lt"/>
                          <a:ea typeface="Arial"/>
                          <a:cs typeface="Arial"/>
                          <a:sym typeface="Arial"/>
                        </a:rPr>
                        <a:t>EcoScan website will store the image for processing</a:t>
                      </a:r>
                      <a:endParaRPr sz="1100" u="none" strike="noStrike" cap="none">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a:solidFill>
                            <a:schemeClr val="dk1"/>
                          </a:solidFill>
                          <a:latin typeface="+mj-lt"/>
                          <a:ea typeface="Arial"/>
                          <a:cs typeface="Arial"/>
                          <a:sym typeface="Arial"/>
                        </a:rPr>
                        <a:t>Disease Detection</a:t>
                      </a:r>
                      <a:endParaRPr sz="1100" u="none" strike="noStrike" cap="none">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extLst>
                  <a:ext uri="{0D108BD9-81ED-4DB2-BD59-A6C34878D82A}">
                    <a16:rowId xmlns="" xmlns:a16="http://schemas.microsoft.com/office/drawing/2014/main" val="10002"/>
                  </a:ext>
                </a:extLst>
              </a:tr>
              <a:tr h="342300">
                <a:tc rowSpan="2">
                  <a:txBody>
                    <a:bodyPr/>
                    <a:lstStyle/>
                    <a:p>
                      <a:pPr marL="0" marR="0" lvl="0" indent="0" algn="ctr" rtl="0">
                        <a:lnSpc>
                          <a:spcPct val="100000"/>
                        </a:lnSpc>
                        <a:spcBef>
                          <a:spcPts val="0"/>
                        </a:spcBef>
                        <a:spcAft>
                          <a:spcPts val="0"/>
                        </a:spcAft>
                        <a:buNone/>
                      </a:pPr>
                      <a:r>
                        <a:rPr lang="en-US" sz="1100" u="none" strike="noStrike" cap="none">
                          <a:solidFill>
                            <a:schemeClr val="dk1"/>
                          </a:solidFill>
                          <a:latin typeface="+mj-lt"/>
                          <a:ea typeface="Calibri"/>
                          <a:cs typeface="Calibri"/>
                          <a:sym typeface="Calibri"/>
                        </a:rPr>
                        <a:t>2</a:t>
                      </a:r>
                      <a:endParaRPr>
                        <a:latin typeface="+mj-lt"/>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gridSpan="4">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dirty="0">
                          <a:latin typeface="+mj-lt"/>
                        </a:rPr>
                        <a:t> </a:t>
                      </a:r>
                      <a:r>
                        <a:rPr lang="en-US" sz="1100" u="none" strike="noStrike" cap="none" dirty="0">
                          <a:latin typeface="+mj-lt"/>
                        </a:rPr>
                        <a:t>I want to receive detailed information about the detected plant disease.</a:t>
                      </a:r>
                      <a:endParaRPr sz="1100" b="0" i="0" u="none" strike="noStrike" cap="none" dirty="0">
                        <a:solidFill>
                          <a:srgbClr val="000000"/>
                        </a:solidFill>
                        <a:latin typeface="+mj-lt"/>
                        <a:ea typeface="Calibri"/>
                        <a:cs typeface="Calibri"/>
                        <a:sym typeface="Calibri"/>
                      </a:endParaRPr>
                    </a:p>
                    <a:p>
                      <a:pPr marL="0" marR="0" lvl="0" indent="0" algn="ctr" rtl="0">
                        <a:lnSpc>
                          <a:spcPct val="100000"/>
                        </a:lnSpc>
                        <a:spcBef>
                          <a:spcPts val="0"/>
                        </a:spcBef>
                        <a:spcAft>
                          <a:spcPts val="0"/>
                        </a:spcAft>
                        <a:buNone/>
                      </a:pPr>
                      <a:endParaRPr sz="1100" u="none" strike="noStrike" cap="none" dirty="0">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3"/>
                  </a:ext>
                </a:extLst>
              </a:tr>
              <a:tr h="957275">
                <a:tc vMerge="1">
                  <a:txBody>
                    <a:bodyPr/>
                    <a:lstStyle/>
                    <a:p>
                      <a:endParaRPr lang="en-US"/>
                    </a:p>
                  </a:txBody>
                  <a:tcPr/>
                </a:tc>
                <a:tc>
                  <a:txBody>
                    <a:bodyPr/>
                    <a:lstStyle/>
                    <a:p>
                      <a:pPr marL="91440" marR="0" lvl="0" indent="0" algn="l" rtl="0">
                        <a:lnSpc>
                          <a:spcPct val="100000"/>
                        </a:lnSpc>
                        <a:spcBef>
                          <a:spcPts val="0"/>
                        </a:spcBef>
                        <a:spcAft>
                          <a:spcPts val="0"/>
                        </a:spcAft>
                        <a:buNone/>
                      </a:pPr>
                      <a:r>
                        <a:rPr lang="en-US" sz="1100" b="0" i="0" u="none" strike="noStrike" cap="none">
                          <a:solidFill>
                            <a:schemeClr val="dk1"/>
                          </a:solidFill>
                          <a:latin typeface="+mj-lt"/>
                          <a:ea typeface="Arial"/>
                          <a:cs typeface="Arial"/>
                          <a:sym typeface="Arial"/>
                        </a:rPr>
                        <a:t>A user wants to know the detailed information</a:t>
                      </a:r>
                      <a:endParaRPr sz="1100" u="none" strike="noStrike" cap="none">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a:solidFill>
                            <a:schemeClr val="dk1"/>
                          </a:solidFill>
                          <a:latin typeface="+mj-lt"/>
                          <a:ea typeface="Arial"/>
                          <a:cs typeface="Arial"/>
                          <a:sym typeface="Arial"/>
                        </a:rPr>
                        <a:t>Given I am a, user when I upload the image I should be able to get detailed information about the disease detected</a:t>
                      </a:r>
                      <a:endParaRPr sz="1100" u="none" strike="noStrike" cap="none">
                        <a:latin typeface="+mj-lt"/>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a:solidFill>
                            <a:schemeClr val="dk1"/>
                          </a:solidFill>
                          <a:latin typeface="+mj-lt"/>
                          <a:ea typeface="Arial"/>
                          <a:cs typeface="Arial"/>
                          <a:sym typeface="Arial"/>
                        </a:rPr>
                        <a:t>EcoScan website will store the information about the disease.</a:t>
                      </a:r>
                      <a:endParaRPr sz="1100" u="none" strike="noStrike" cap="none">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a:solidFill>
                            <a:schemeClr val="dk1"/>
                          </a:solidFill>
                          <a:latin typeface="+mj-lt"/>
                          <a:ea typeface="Arial"/>
                          <a:cs typeface="Arial"/>
                          <a:sym typeface="Arial"/>
                        </a:rPr>
                        <a:t>Disease Detection</a:t>
                      </a:r>
                      <a:endParaRPr sz="1100" u="none" strike="noStrike" cap="none">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extLst>
                  <a:ext uri="{0D108BD9-81ED-4DB2-BD59-A6C34878D82A}">
                    <a16:rowId xmlns="" xmlns:a16="http://schemas.microsoft.com/office/drawing/2014/main" val="10004"/>
                  </a:ext>
                </a:extLst>
              </a:tr>
              <a:tr h="332700">
                <a:tc rowSpan="2">
                  <a:txBody>
                    <a:bodyPr/>
                    <a:lstStyle/>
                    <a:p>
                      <a:pPr marL="0" marR="0" lvl="0" indent="0" algn="ctr" rtl="0">
                        <a:lnSpc>
                          <a:spcPct val="100000"/>
                        </a:lnSpc>
                        <a:spcBef>
                          <a:spcPts val="0"/>
                        </a:spcBef>
                        <a:spcAft>
                          <a:spcPts val="0"/>
                        </a:spcAft>
                        <a:buNone/>
                      </a:pPr>
                      <a:r>
                        <a:rPr lang="en-US" sz="1100" u="none" strike="noStrike" cap="none" dirty="0">
                          <a:solidFill>
                            <a:schemeClr val="dk1"/>
                          </a:solidFill>
                          <a:latin typeface="+mj-lt"/>
                          <a:ea typeface="Arial"/>
                          <a:cs typeface="Arial"/>
                          <a:sym typeface="Arial"/>
                        </a:rPr>
                        <a:t>3</a:t>
                      </a:r>
                      <a:endParaRPr dirty="0">
                        <a:latin typeface="+mj-lt"/>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gridSpan="4">
                  <a:txBody>
                    <a:bodyPr/>
                    <a:lstStyle/>
                    <a:p>
                      <a:pPr marL="0" marR="0" lvl="0" indent="0" algn="ctr" rtl="0">
                        <a:lnSpc>
                          <a:spcPct val="100000"/>
                        </a:lnSpc>
                        <a:spcBef>
                          <a:spcPts val="0"/>
                        </a:spcBef>
                        <a:spcAft>
                          <a:spcPts val="0"/>
                        </a:spcAft>
                        <a:buNone/>
                      </a:pPr>
                      <a:r>
                        <a:rPr lang="en-US" sz="1100" b="1" i="0" u="none" strike="noStrike" cap="none" dirty="0">
                          <a:solidFill>
                            <a:srgbClr val="000000"/>
                          </a:solidFill>
                          <a:latin typeface="+mj-lt"/>
                        </a:rPr>
                        <a:t> </a:t>
                      </a:r>
                      <a:r>
                        <a:rPr lang="en-US" sz="1100" b="0" i="0" u="none" strike="noStrike" cap="none" dirty="0">
                          <a:solidFill>
                            <a:srgbClr val="000000"/>
                          </a:solidFill>
                          <a:latin typeface="+mj-lt"/>
                          <a:ea typeface="Arial"/>
                          <a:cs typeface="Arial"/>
                          <a:sym typeface="Arial"/>
                        </a:rPr>
                        <a:t>I want to view prescriptions and suggested supplements for the detected disease.</a:t>
                      </a:r>
                      <a:endParaRPr dirty="0">
                        <a:latin typeface="+mj-lt"/>
                      </a:endParaRPr>
                    </a:p>
                    <a:p>
                      <a:pPr marL="0" marR="0" lvl="0" indent="0" algn="ctr" rtl="0">
                        <a:lnSpc>
                          <a:spcPct val="100000"/>
                        </a:lnSpc>
                        <a:spcBef>
                          <a:spcPts val="0"/>
                        </a:spcBef>
                        <a:spcAft>
                          <a:spcPts val="0"/>
                        </a:spcAft>
                        <a:buNone/>
                      </a:pPr>
                      <a:endParaRPr sz="1100" b="0" i="0" u="none" strike="noStrike" cap="none" dirty="0">
                        <a:solidFill>
                          <a:srgbClr val="000000"/>
                        </a:solidFill>
                        <a:latin typeface="+mj-lt"/>
                        <a:ea typeface="Arial"/>
                        <a:cs typeface="Arial"/>
                        <a:sym typeface="Arial"/>
                      </a:endParaRPr>
                    </a:p>
                  </a:txBody>
                  <a:tcPr marL="9525" marR="9525" marT="9525" marB="45725"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957275">
                <a:tc vMerge="1">
                  <a:txBody>
                    <a:bodyPr/>
                    <a:lstStyle/>
                    <a:p>
                      <a:endParaRPr lang="en-US"/>
                    </a:p>
                  </a:txBody>
                  <a:tcPr/>
                </a:tc>
                <a:tc>
                  <a:txBody>
                    <a:bodyPr/>
                    <a:lstStyle/>
                    <a:p>
                      <a:pPr marL="91440" marR="0" lvl="0" indent="0" algn="l" rtl="0">
                        <a:lnSpc>
                          <a:spcPct val="100000"/>
                        </a:lnSpc>
                        <a:spcBef>
                          <a:spcPts val="0"/>
                        </a:spcBef>
                        <a:spcAft>
                          <a:spcPts val="0"/>
                        </a:spcAft>
                        <a:buNone/>
                      </a:pPr>
                      <a:r>
                        <a:rPr lang="en-US" sz="1100" b="0" i="0" u="none" strike="noStrike" cap="none">
                          <a:solidFill>
                            <a:schemeClr val="dk1"/>
                          </a:solidFill>
                          <a:latin typeface="+mj-lt"/>
                          <a:ea typeface="Arial"/>
                          <a:cs typeface="Arial"/>
                          <a:sym typeface="Arial"/>
                        </a:rPr>
                        <a:t>A user wants to view prescriptions and supplements.</a:t>
                      </a:r>
                      <a:endParaRPr sz="1100" u="none" strike="noStrike" cap="none">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1" i="0" u="none" strike="noStrike" cap="none" dirty="0">
                          <a:solidFill>
                            <a:schemeClr val="dk1"/>
                          </a:solidFill>
                          <a:latin typeface="+mj-lt"/>
                        </a:rPr>
                        <a:t> </a:t>
                      </a:r>
                      <a:r>
                        <a:rPr lang="en-US" sz="1100" b="0" i="0" u="none" strike="noStrike" cap="none" dirty="0">
                          <a:solidFill>
                            <a:schemeClr val="dk1"/>
                          </a:solidFill>
                          <a:latin typeface="+mj-lt"/>
                          <a:ea typeface="Arial"/>
                          <a:cs typeface="Arial"/>
                          <a:sym typeface="Arial"/>
                        </a:rPr>
                        <a:t>I want to view the prescriptions and supplements suggested for the disease being detected.</a:t>
                      </a:r>
                      <a:endParaRPr sz="1100" b="0" u="none" strike="noStrike" cap="none" dirty="0">
                        <a:latin typeface="+mj-lt"/>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mj-lt"/>
                          <a:ea typeface="Arial"/>
                          <a:cs typeface="Arial"/>
                          <a:sym typeface="Arial"/>
                        </a:rPr>
                        <a:t>EcoScan website will store the information about the disease.</a:t>
                      </a:r>
                      <a:endParaRPr sz="1100" u="none" strike="noStrike" cap="none">
                        <a:solidFill>
                          <a:schemeClr val="dk1"/>
                        </a:solidFill>
                        <a:latin typeface="+mj-lt"/>
                        <a:ea typeface="Calibri"/>
                        <a:cs typeface="Calibri"/>
                        <a:sym typeface="Calibri"/>
                      </a:endParaRPr>
                    </a:p>
                    <a:p>
                      <a:pPr marL="91440" marR="0" lvl="0" indent="0" algn="l" rtl="0">
                        <a:lnSpc>
                          <a:spcPct val="100000"/>
                        </a:lnSpc>
                        <a:spcBef>
                          <a:spcPts val="0"/>
                        </a:spcBef>
                        <a:spcAft>
                          <a:spcPts val="0"/>
                        </a:spcAft>
                        <a:buNone/>
                      </a:pPr>
                      <a:endParaRPr sz="1100" u="none" strike="noStrike" cap="none">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dirty="0">
                          <a:solidFill>
                            <a:schemeClr val="dk1"/>
                          </a:solidFill>
                          <a:latin typeface="+mj-lt"/>
                          <a:ea typeface="Arial"/>
                          <a:cs typeface="Arial"/>
                          <a:sym typeface="Arial"/>
                        </a:rPr>
                        <a:t>Disease Detection</a:t>
                      </a:r>
                      <a:endParaRPr sz="1100" u="none" strike="noStrike" cap="none" dirty="0">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6544232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51"/>
        <p:cNvGrpSpPr/>
        <p:nvPr/>
      </p:nvGrpSpPr>
      <p:grpSpPr>
        <a:xfrm>
          <a:off x="0" y="0"/>
          <a:ext cx="0" cy="0"/>
          <a:chOff x="0" y="0"/>
          <a:chExt cx="0" cy="0"/>
        </a:xfrm>
      </p:grpSpPr>
      <p:graphicFrame>
        <p:nvGraphicFramePr>
          <p:cNvPr id="3052" name="Google Shape;3052;p40"/>
          <p:cNvGraphicFramePr/>
          <p:nvPr>
            <p:extLst>
              <p:ext uri="{D42A27DB-BD31-4B8C-83A1-F6EECF244321}">
                <p14:modId xmlns:p14="http://schemas.microsoft.com/office/powerpoint/2010/main" val="3774908159"/>
              </p:ext>
            </p:extLst>
          </p:nvPr>
        </p:nvGraphicFramePr>
        <p:xfrm>
          <a:off x="279970" y="344032"/>
          <a:ext cx="8678125" cy="4543755"/>
        </p:xfrm>
        <a:graphic>
          <a:graphicData uri="http://schemas.openxmlformats.org/drawingml/2006/table">
            <a:tbl>
              <a:tblPr bandRow="1">
                <a:noFill/>
              </a:tblPr>
              <a:tblGrid>
                <a:gridCol w="545525">
                  <a:extLst>
                    <a:ext uri="{9D8B030D-6E8A-4147-A177-3AD203B41FA5}">
                      <a16:colId xmlns="" xmlns:a16="http://schemas.microsoft.com/office/drawing/2014/main" val="20000"/>
                    </a:ext>
                  </a:extLst>
                </a:gridCol>
                <a:gridCol w="1379975">
                  <a:extLst>
                    <a:ext uri="{9D8B030D-6E8A-4147-A177-3AD203B41FA5}">
                      <a16:colId xmlns="" xmlns:a16="http://schemas.microsoft.com/office/drawing/2014/main" val="20001"/>
                    </a:ext>
                  </a:extLst>
                </a:gridCol>
                <a:gridCol w="3771900">
                  <a:extLst>
                    <a:ext uri="{9D8B030D-6E8A-4147-A177-3AD203B41FA5}">
                      <a16:colId xmlns="" xmlns:a16="http://schemas.microsoft.com/office/drawing/2014/main" val="20002"/>
                    </a:ext>
                  </a:extLst>
                </a:gridCol>
                <a:gridCol w="1968750">
                  <a:extLst>
                    <a:ext uri="{9D8B030D-6E8A-4147-A177-3AD203B41FA5}">
                      <a16:colId xmlns="" xmlns:a16="http://schemas.microsoft.com/office/drawing/2014/main" val="20003"/>
                    </a:ext>
                  </a:extLst>
                </a:gridCol>
                <a:gridCol w="1011975">
                  <a:extLst>
                    <a:ext uri="{9D8B030D-6E8A-4147-A177-3AD203B41FA5}">
                      <a16:colId xmlns="" xmlns:a16="http://schemas.microsoft.com/office/drawing/2014/main" val="20004"/>
                    </a:ext>
                  </a:extLst>
                </a:gridCol>
              </a:tblGrid>
              <a:tr h="380750">
                <a:tc>
                  <a:txBody>
                    <a:bodyPr/>
                    <a:lstStyle/>
                    <a:p>
                      <a:pPr marL="0" lvl="0" indent="0" algn="l" rtl="0">
                        <a:spcBef>
                          <a:spcPts val="0"/>
                        </a:spcBef>
                        <a:spcAft>
                          <a:spcPts val="0"/>
                        </a:spcAft>
                        <a:buClr>
                          <a:schemeClr val="dk1"/>
                        </a:buClr>
                        <a:buFont typeface="Arial"/>
                        <a:buNone/>
                      </a:pPr>
                      <a:r>
                        <a:rPr lang="en-US" sz="1100" b="1" dirty="0">
                          <a:latin typeface="+mj-lt"/>
                        </a:rPr>
                        <a:t>       User ID</a:t>
                      </a:r>
                      <a:endParaRPr sz="1100" b="1" dirty="0">
                        <a:latin typeface="+mj-lt"/>
                        <a:ea typeface="Calibri"/>
                        <a:cs typeface="Calibri"/>
                        <a:sym typeface="Calibri"/>
                      </a:endParaRPr>
                    </a:p>
                    <a:p>
                      <a:pPr marL="0" marR="0" lvl="0" indent="0" algn="l" rtl="0">
                        <a:lnSpc>
                          <a:spcPct val="100000"/>
                        </a:lnSpc>
                        <a:spcBef>
                          <a:spcPts val="0"/>
                        </a:spcBef>
                        <a:spcAft>
                          <a:spcPts val="0"/>
                        </a:spcAft>
                        <a:buNone/>
                      </a:pPr>
                      <a:endParaRPr sz="1100" b="1" dirty="0">
                        <a:solidFill>
                          <a:schemeClr val="lt1"/>
                        </a:solidFill>
                        <a:highlight>
                          <a:srgbClr val="000000"/>
                        </a:highlight>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1100" b="1">
                          <a:latin typeface="+mj-lt"/>
                        </a:rPr>
                        <a:t>         Scenario</a:t>
                      </a:r>
                      <a:endParaRPr>
                        <a:latin typeface="+mj-lt"/>
                      </a:endParaRPr>
                    </a:p>
                  </a:txBody>
                  <a:tcPr marL="9525" marR="9525" marT="95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lvl="0" indent="0" algn="l" rtl="0">
                        <a:spcBef>
                          <a:spcPts val="0"/>
                        </a:spcBef>
                        <a:spcAft>
                          <a:spcPts val="0"/>
                        </a:spcAft>
                        <a:buClr>
                          <a:schemeClr val="dk1"/>
                        </a:buClr>
                        <a:buFont typeface="Arial"/>
                        <a:buNone/>
                      </a:pPr>
                      <a:r>
                        <a:rPr lang="en-US" sz="1100" b="1" dirty="0">
                          <a:latin typeface="+mj-lt"/>
                        </a:rPr>
                        <a:t>                       Summary</a:t>
                      </a:r>
                      <a:endParaRPr sz="1100" b="1" u="none" strike="noStrike" cap="none" dirty="0">
                        <a:solidFill>
                          <a:schemeClr val="lt1"/>
                        </a:solidFill>
                        <a:highlight>
                          <a:srgbClr val="000000"/>
                        </a:highlight>
                        <a:latin typeface="+mj-lt"/>
                        <a:ea typeface="Calibri"/>
                        <a:cs typeface="Calibri"/>
                        <a:sym typeface="Calibri"/>
                      </a:endParaRPr>
                    </a:p>
                  </a:txBody>
                  <a:tcPr marL="9525" marR="9525" marT="95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lvl="0" indent="0" algn="l" rtl="0">
                        <a:spcBef>
                          <a:spcPts val="0"/>
                        </a:spcBef>
                        <a:spcAft>
                          <a:spcPts val="0"/>
                        </a:spcAft>
                        <a:buClr>
                          <a:schemeClr val="dk1"/>
                        </a:buClr>
                        <a:buFont typeface="Arial"/>
                        <a:buNone/>
                      </a:pPr>
                      <a:r>
                        <a:rPr lang="en-US" sz="1100" b="1">
                          <a:latin typeface="+mj-lt"/>
                        </a:rPr>
                        <a:t>                Criteria</a:t>
                      </a:r>
                      <a:endParaRPr sz="1100" u="none" strike="noStrike" cap="none">
                        <a:latin typeface="+mj-lt"/>
                      </a:endParaRPr>
                    </a:p>
                  </a:txBody>
                  <a:tcPr marL="9525" marR="9525" marT="95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lvl="0" indent="0" algn="l" rtl="0">
                        <a:spcBef>
                          <a:spcPts val="0"/>
                        </a:spcBef>
                        <a:spcAft>
                          <a:spcPts val="0"/>
                        </a:spcAft>
                        <a:buClr>
                          <a:schemeClr val="dk1"/>
                        </a:buClr>
                        <a:buFont typeface="Arial"/>
                        <a:buNone/>
                      </a:pPr>
                      <a:r>
                        <a:rPr lang="en-US" sz="1100" b="1">
                          <a:latin typeface="+mj-lt"/>
                        </a:rPr>
                        <a:t>   Feature</a:t>
                      </a:r>
                      <a:endParaRPr>
                        <a:latin typeface="+mj-lt"/>
                      </a:endParaRPr>
                    </a:p>
                  </a:txBody>
                  <a:tcPr marL="9525" marR="9525" marT="95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extLst>
                  <a:ext uri="{0D108BD9-81ED-4DB2-BD59-A6C34878D82A}">
                    <a16:rowId xmlns="" xmlns:a16="http://schemas.microsoft.com/office/drawing/2014/main" val="10000"/>
                  </a:ext>
                </a:extLst>
              </a:tr>
              <a:tr h="342300">
                <a:tc rowSpan="2">
                  <a:txBody>
                    <a:bodyPr/>
                    <a:lstStyle/>
                    <a:p>
                      <a:pPr marL="0" marR="0" lvl="0" indent="0" algn="ctr" rtl="0">
                        <a:lnSpc>
                          <a:spcPct val="100000"/>
                        </a:lnSpc>
                        <a:spcBef>
                          <a:spcPts val="0"/>
                        </a:spcBef>
                        <a:spcAft>
                          <a:spcPts val="0"/>
                        </a:spcAft>
                        <a:buNone/>
                      </a:pPr>
                      <a:r>
                        <a:rPr lang="en-US" sz="1100" u="none" strike="noStrike" cap="none">
                          <a:solidFill>
                            <a:schemeClr val="dk1"/>
                          </a:solidFill>
                          <a:latin typeface="+mj-lt"/>
                          <a:ea typeface="Calibri"/>
                          <a:cs typeface="Calibri"/>
                          <a:sym typeface="Calibri"/>
                        </a:rPr>
                        <a:t>4</a:t>
                      </a:r>
                      <a:endParaRPr>
                        <a:latin typeface="+mj-lt"/>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gridSpan="4">
                  <a:txBody>
                    <a:bodyPr/>
                    <a:lstStyle/>
                    <a:p>
                      <a:pPr marL="0" marR="0" lvl="0" indent="0" algn="ctr" rtl="0">
                        <a:lnSpc>
                          <a:spcPct val="100000"/>
                        </a:lnSpc>
                        <a:spcBef>
                          <a:spcPts val="0"/>
                        </a:spcBef>
                        <a:spcAft>
                          <a:spcPts val="0"/>
                        </a:spcAft>
                        <a:buNone/>
                      </a:pPr>
                      <a:r>
                        <a:rPr lang="en-US" sz="1100" b="1" u="none" strike="noStrike" cap="none" dirty="0">
                          <a:solidFill>
                            <a:schemeClr val="dk1"/>
                          </a:solidFill>
                          <a:latin typeface="+mj-lt"/>
                        </a:rPr>
                        <a:t> </a:t>
                      </a:r>
                      <a:r>
                        <a:rPr lang="en-US" sz="1100" b="0" u="none" strike="noStrike" cap="none" dirty="0">
                          <a:solidFill>
                            <a:schemeClr val="dk1"/>
                          </a:solidFill>
                          <a:latin typeface="+mj-lt"/>
                          <a:ea typeface="Arial"/>
                          <a:cs typeface="Arial"/>
                          <a:sym typeface="Arial"/>
                        </a:rPr>
                        <a:t>I want to know the various cures and preventive measures for the detected disease.</a:t>
                      </a:r>
                      <a:endParaRPr dirty="0">
                        <a:latin typeface="+mj-lt"/>
                      </a:endParaRPr>
                    </a:p>
                    <a:p>
                      <a:pPr marL="0" marR="0" lvl="0" indent="0" algn="ctr" rtl="0">
                        <a:lnSpc>
                          <a:spcPct val="100000"/>
                        </a:lnSpc>
                        <a:spcBef>
                          <a:spcPts val="0"/>
                        </a:spcBef>
                        <a:spcAft>
                          <a:spcPts val="0"/>
                        </a:spcAft>
                        <a:buNone/>
                      </a:pPr>
                      <a:endParaRPr sz="1100" b="1" u="none" strike="noStrike" cap="none" dirty="0">
                        <a:solidFill>
                          <a:schemeClr val="dk1"/>
                        </a:solidFill>
                        <a:latin typeface="+mj-lt"/>
                        <a:ea typeface="Arial"/>
                        <a:cs typeface="Arial"/>
                        <a:sym typeface="Arial"/>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1"/>
                  </a:ext>
                </a:extLst>
              </a:tr>
              <a:tr h="957275">
                <a:tc vMerge="1">
                  <a:txBody>
                    <a:bodyPr/>
                    <a:lstStyle/>
                    <a:p>
                      <a:endParaRPr lang="en-US"/>
                    </a:p>
                  </a:txBody>
                  <a:tcPr/>
                </a:tc>
                <a:tc>
                  <a:txBody>
                    <a:bodyPr/>
                    <a:lstStyle/>
                    <a:p>
                      <a:pPr marL="91440" marR="0" lvl="0" indent="0" algn="l" rtl="0">
                        <a:lnSpc>
                          <a:spcPct val="100000"/>
                        </a:lnSpc>
                        <a:spcBef>
                          <a:spcPts val="0"/>
                        </a:spcBef>
                        <a:spcAft>
                          <a:spcPts val="0"/>
                        </a:spcAft>
                        <a:buNone/>
                      </a:pPr>
                      <a:r>
                        <a:rPr lang="en-US" sz="1100" b="0" i="0" u="none" strike="noStrike" cap="none">
                          <a:solidFill>
                            <a:schemeClr val="dk1"/>
                          </a:solidFill>
                          <a:latin typeface="+mj-lt"/>
                          <a:ea typeface="Arial"/>
                          <a:cs typeface="Arial"/>
                          <a:sym typeface="Arial"/>
                        </a:rPr>
                        <a:t>A user wants to know preventive measures.</a:t>
                      </a:r>
                      <a:endParaRPr sz="1100" u="none" strike="noStrike" cap="none">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u="none" strike="noStrike" cap="none" dirty="0">
                          <a:latin typeface="+mj-lt"/>
                        </a:rPr>
                        <a:t>Given that I am a user, I want to know the steps to be taken to cure and prevent detected disease. </a:t>
                      </a:r>
                      <a:endParaRPr dirty="0">
                        <a:latin typeface="+mj-lt"/>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a:solidFill>
                            <a:schemeClr val="dk1"/>
                          </a:solidFill>
                          <a:latin typeface="+mj-lt"/>
                          <a:ea typeface="Arial"/>
                          <a:cs typeface="Arial"/>
                          <a:sym typeface="Arial"/>
                        </a:rPr>
                        <a:t>EcoScan website will provide diagnosis for the disease.</a:t>
                      </a:r>
                      <a:endParaRPr sz="1100" u="none" strike="noStrike" cap="none">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a:solidFill>
                            <a:schemeClr val="dk1"/>
                          </a:solidFill>
                          <a:latin typeface="+mj-lt"/>
                          <a:ea typeface="Arial"/>
                          <a:cs typeface="Arial"/>
                          <a:sym typeface="Arial"/>
                        </a:rPr>
                        <a:t>Disease Detection</a:t>
                      </a:r>
                      <a:endParaRPr sz="1100" u="none" strike="noStrike" cap="none">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extLst>
                  <a:ext uri="{0D108BD9-81ED-4DB2-BD59-A6C34878D82A}">
                    <a16:rowId xmlns="" xmlns:a16="http://schemas.microsoft.com/office/drawing/2014/main" val="10002"/>
                  </a:ext>
                </a:extLst>
              </a:tr>
              <a:tr h="342300">
                <a:tc rowSpan="2">
                  <a:txBody>
                    <a:bodyPr/>
                    <a:lstStyle/>
                    <a:p>
                      <a:pPr marL="0" marR="0" lvl="0" indent="0" algn="ctr" rtl="0">
                        <a:lnSpc>
                          <a:spcPct val="100000"/>
                        </a:lnSpc>
                        <a:spcBef>
                          <a:spcPts val="0"/>
                        </a:spcBef>
                        <a:spcAft>
                          <a:spcPts val="0"/>
                        </a:spcAft>
                        <a:buNone/>
                      </a:pPr>
                      <a:r>
                        <a:rPr lang="en-US" sz="1100" u="none" strike="noStrike" cap="none">
                          <a:solidFill>
                            <a:schemeClr val="dk1"/>
                          </a:solidFill>
                          <a:latin typeface="+mj-lt"/>
                          <a:ea typeface="Calibri"/>
                          <a:cs typeface="Calibri"/>
                          <a:sym typeface="Calibri"/>
                        </a:rPr>
                        <a:t>5</a:t>
                      </a:r>
                      <a:endParaRPr>
                        <a:latin typeface="+mj-lt"/>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gridSpan="4">
                  <a:txBody>
                    <a:bodyPr/>
                    <a:lstStyle/>
                    <a:p>
                      <a:pPr marL="0" marR="0" lvl="0" indent="0" algn="ctr" rtl="0">
                        <a:lnSpc>
                          <a:spcPct val="100000"/>
                        </a:lnSpc>
                        <a:spcBef>
                          <a:spcPts val="0"/>
                        </a:spcBef>
                        <a:spcAft>
                          <a:spcPts val="0"/>
                        </a:spcAft>
                        <a:buNone/>
                      </a:pPr>
                      <a:r>
                        <a:rPr lang="en-US" sz="1100" b="1" u="none" strike="noStrike" cap="none" dirty="0">
                          <a:latin typeface="+mj-lt"/>
                        </a:rPr>
                        <a:t> </a:t>
                      </a:r>
                      <a:r>
                        <a:rPr lang="en-US" sz="1100" u="none" strike="noStrike" cap="none" dirty="0">
                          <a:latin typeface="+mj-lt"/>
                        </a:rPr>
                        <a:t>I want to see the stages of the detected disease for better understanding.</a:t>
                      </a:r>
                      <a:endParaRPr sz="1100" b="0" i="0" u="none" strike="noStrike" cap="none" dirty="0">
                        <a:solidFill>
                          <a:srgbClr val="000000"/>
                        </a:solidFill>
                        <a:latin typeface="+mj-lt"/>
                        <a:ea typeface="Calibri"/>
                        <a:cs typeface="Calibri"/>
                        <a:sym typeface="Calibri"/>
                      </a:endParaRPr>
                    </a:p>
                    <a:p>
                      <a:pPr marL="0" marR="0" lvl="0" indent="0" algn="ctr" rtl="0">
                        <a:lnSpc>
                          <a:spcPct val="100000"/>
                        </a:lnSpc>
                        <a:spcBef>
                          <a:spcPts val="0"/>
                        </a:spcBef>
                        <a:spcAft>
                          <a:spcPts val="0"/>
                        </a:spcAft>
                        <a:buNone/>
                      </a:pPr>
                      <a:endParaRPr sz="1100" u="none" strike="noStrike" cap="none" dirty="0">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3"/>
                  </a:ext>
                </a:extLst>
              </a:tr>
              <a:tr h="957275">
                <a:tc vMerge="1">
                  <a:txBody>
                    <a:bodyPr/>
                    <a:lstStyle/>
                    <a:p>
                      <a:endParaRPr lang="en-US"/>
                    </a:p>
                  </a:txBody>
                  <a:tcPr/>
                </a:tc>
                <a:tc>
                  <a:txBody>
                    <a:bodyPr/>
                    <a:lstStyle/>
                    <a:p>
                      <a:pPr marL="91440" marR="0" lvl="0" indent="0" algn="l" rtl="0">
                        <a:lnSpc>
                          <a:spcPct val="100000"/>
                        </a:lnSpc>
                        <a:spcBef>
                          <a:spcPts val="0"/>
                        </a:spcBef>
                        <a:spcAft>
                          <a:spcPts val="0"/>
                        </a:spcAft>
                        <a:buNone/>
                      </a:pPr>
                      <a:r>
                        <a:rPr lang="en-US" sz="1100" b="0" i="0" u="none" strike="noStrike" cap="none">
                          <a:solidFill>
                            <a:schemeClr val="dk1"/>
                          </a:solidFill>
                          <a:latin typeface="+mj-lt"/>
                          <a:ea typeface="Arial"/>
                          <a:cs typeface="Arial"/>
                          <a:sym typeface="Arial"/>
                        </a:rPr>
                        <a:t>A user wants to look at the disease stages being detected.</a:t>
                      </a:r>
                      <a:endParaRPr sz="1100" u="none" strike="noStrike" cap="none">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dirty="0">
                          <a:latin typeface="+mj-lt"/>
                        </a:rPr>
                        <a:t> </a:t>
                      </a:r>
                      <a:r>
                        <a:rPr lang="en-US" sz="1100" b="0" i="0" u="none" strike="noStrike" cap="none" dirty="0">
                          <a:solidFill>
                            <a:schemeClr val="dk1"/>
                          </a:solidFill>
                          <a:latin typeface="+mj-lt"/>
                          <a:ea typeface="Arial"/>
                          <a:cs typeface="Arial"/>
                          <a:sym typeface="Arial"/>
                        </a:rPr>
                        <a:t>I want to about all the stages detected for the particular disease.</a:t>
                      </a:r>
                      <a:endParaRPr sz="1100" u="none" strike="noStrike" cap="none" dirty="0">
                        <a:latin typeface="+mj-lt"/>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a:solidFill>
                            <a:schemeClr val="dk1"/>
                          </a:solidFill>
                          <a:latin typeface="+mj-lt"/>
                          <a:ea typeface="Arial"/>
                          <a:cs typeface="Arial"/>
                          <a:sym typeface="Arial"/>
                        </a:rPr>
                        <a:t>EcoScan website will provide diagnosis for the disease.</a:t>
                      </a:r>
                      <a:endParaRPr sz="1100" u="none" strike="noStrike" cap="none">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a:solidFill>
                            <a:schemeClr val="dk1"/>
                          </a:solidFill>
                          <a:latin typeface="+mj-lt"/>
                          <a:ea typeface="Arial"/>
                          <a:cs typeface="Arial"/>
                          <a:sym typeface="Arial"/>
                        </a:rPr>
                        <a:t>Disease Detection</a:t>
                      </a:r>
                      <a:endParaRPr sz="1100" u="none" strike="noStrike" cap="none">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extLst>
                  <a:ext uri="{0D108BD9-81ED-4DB2-BD59-A6C34878D82A}">
                    <a16:rowId xmlns="" xmlns:a16="http://schemas.microsoft.com/office/drawing/2014/main" val="10004"/>
                  </a:ext>
                </a:extLst>
              </a:tr>
              <a:tr h="332700">
                <a:tc rowSpan="2">
                  <a:txBody>
                    <a:bodyPr/>
                    <a:lstStyle/>
                    <a:p>
                      <a:pPr marL="0" marR="0" lvl="0" indent="0" algn="ctr" rtl="0">
                        <a:lnSpc>
                          <a:spcPct val="100000"/>
                        </a:lnSpc>
                        <a:spcBef>
                          <a:spcPts val="0"/>
                        </a:spcBef>
                        <a:spcAft>
                          <a:spcPts val="0"/>
                        </a:spcAft>
                        <a:buNone/>
                      </a:pPr>
                      <a:r>
                        <a:rPr lang="en-US" sz="1100" u="none" strike="noStrike" cap="none">
                          <a:solidFill>
                            <a:schemeClr val="dk1"/>
                          </a:solidFill>
                          <a:latin typeface="+mj-lt"/>
                          <a:ea typeface="Arial"/>
                          <a:cs typeface="Arial"/>
                          <a:sym typeface="Arial"/>
                        </a:rPr>
                        <a:t>6</a:t>
                      </a:r>
                      <a:endParaRPr>
                        <a:latin typeface="+mj-lt"/>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gridSpan="4">
                  <a:txBody>
                    <a:bodyPr/>
                    <a:lstStyle/>
                    <a:p>
                      <a:pPr marL="0" marR="0" lvl="0" indent="0" algn="ctr" rtl="0">
                        <a:lnSpc>
                          <a:spcPct val="100000"/>
                        </a:lnSpc>
                        <a:spcBef>
                          <a:spcPts val="0"/>
                        </a:spcBef>
                        <a:spcAft>
                          <a:spcPts val="0"/>
                        </a:spcAft>
                        <a:buNone/>
                      </a:pPr>
                      <a:r>
                        <a:rPr lang="en-US" sz="1100" b="0" u="none" strike="noStrike" cap="none" dirty="0" smtClean="0">
                          <a:latin typeface="+mj-lt"/>
                        </a:rPr>
                        <a:t> A user want to check if image uploaded is in right format.</a:t>
                      </a:r>
                      <a:endParaRPr sz="1100" b="0" i="0" u="none" strike="noStrike" cap="none" dirty="0">
                        <a:solidFill>
                          <a:srgbClr val="000000"/>
                        </a:solidFill>
                        <a:latin typeface="+mj-lt"/>
                        <a:ea typeface="Arial"/>
                        <a:cs typeface="Arial"/>
                        <a:sym typeface="Arial"/>
                      </a:endParaRPr>
                    </a:p>
                  </a:txBody>
                  <a:tcPr marL="9525" marR="9525" marT="9525" marB="45725"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957275">
                <a:tc vMerge="1">
                  <a:txBody>
                    <a:bodyPr/>
                    <a:lstStyle/>
                    <a:p>
                      <a:endParaRPr lang="en-US"/>
                    </a:p>
                  </a:txBody>
                  <a:tcPr/>
                </a:tc>
                <a:tc>
                  <a:txBody>
                    <a:bodyPr/>
                    <a:lstStyle/>
                    <a:p>
                      <a:pPr marL="91440" marR="0" lvl="0" indent="0" algn="l" rtl="0">
                        <a:lnSpc>
                          <a:spcPct val="100000"/>
                        </a:lnSpc>
                        <a:spcBef>
                          <a:spcPts val="0"/>
                        </a:spcBef>
                        <a:spcAft>
                          <a:spcPts val="0"/>
                        </a:spcAft>
                        <a:buNone/>
                      </a:pPr>
                      <a:r>
                        <a:rPr lang="en-US" sz="1100" b="0" i="0" u="none" strike="noStrike" cap="none">
                          <a:solidFill>
                            <a:schemeClr val="dk1"/>
                          </a:solidFill>
                          <a:latin typeface="+mj-lt"/>
                          <a:ea typeface="Arial"/>
                          <a:cs typeface="Arial"/>
                          <a:sym typeface="Arial"/>
                        </a:rPr>
                        <a:t>A user wants to check weather condition.</a:t>
                      </a:r>
                      <a:endParaRPr sz="1100" u="none" strike="noStrike" cap="none">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i="0" u="none" strike="noStrike" cap="none" dirty="0">
                          <a:solidFill>
                            <a:schemeClr val="dk1"/>
                          </a:solidFill>
                          <a:latin typeface="+mj-lt"/>
                        </a:rPr>
                        <a:t> </a:t>
                      </a:r>
                      <a:r>
                        <a:rPr lang="en-US" sz="1100" b="0" i="0" u="none" strike="noStrike" cap="none" dirty="0" smtClean="0">
                          <a:solidFill>
                            <a:schemeClr val="dk1"/>
                          </a:solidFill>
                          <a:latin typeface="+mj-lt"/>
                          <a:ea typeface="Arial"/>
                          <a:cs typeface="Arial"/>
                          <a:sym typeface="Arial"/>
                        </a:rPr>
                        <a:t>I want to know if the image being uploaded is in right format</a:t>
                      </a:r>
                      <a:endParaRPr sz="1100" b="0" u="none" strike="noStrike" cap="none" dirty="0">
                        <a:latin typeface="+mj-lt"/>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u="none" strike="noStrike" cap="none" dirty="0" err="1" smtClean="0">
                          <a:solidFill>
                            <a:schemeClr val="dk1"/>
                          </a:solidFill>
                          <a:latin typeface="+mj-lt"/>
                          <a:ea typeface="Calibri"/>
                          <a:cs typeface="Calibri"/>
                          <a:sym typeface="Calibri"/>
                        </a:rPr>
                        <a:t>EcoScan</a:t>
                      </a:r>
                      <a:r>
                        <a:rPr lang="en-US" sz="1100" u="none" strike="noStrike" cap="none" dirty="0" smtClean="0">
                          <a:solidFill>
                            <a:schemeClr val="dk1"/>
                          </a:solidFill>
                          <a:latin typeface="+mj-lt"/>
                          <a:ea typeface="Calibri"/>
                          <a:cs typeface="Calibri"/>
                          <a:sym typeface="Calibri"/>
                        </a:rPr>
                        <a:t> website will check the image and its </a:t>
                      </a:r>
                      <a:r>
                        <a:rPr lang="en-US" sz="1100" u="none" strike="noStrike" cap="none" dirty="0" err="1" smtClean="0">
                          <a:solidFill>
                            <a:schemeClr val="dk1"/>
                          </a:solidFill>
                          <a:latin typeface="+mj-lt"/>
                          <a:ea typeface="Calibri"/>
                          <a:cs typeface="Calibri"/>
                          <a:sym typeface="Calibri"/>
                        </a:rPr>
                        <a:t>formatUser</a:t>
                      </a:r>
                      <a:r>
                        <a:rPr lang="en-US" sz="1100" u="none" strike="noStrike" cap="none" dirty="0" smtClean="0">
                          <a:solidFill>
                            <a:schemeClr val="dk1"/>
                          </a:solidFill>
                          <a:latin typeface="+mj-lt"/>
                          <a:ea typeface="Calibri"/>
                          <a:cs typeface="Calibri"/>
                          <a:sym typeface="Calibri"/>
                        </a:rPr>
                        <a:t> Interface</a:t>
                      </a:r>
                      <a:endParaRPr dirty="0">
                        <a:latin typeface="+mj-lt"/>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dirty="0" smtClean="0">
                          <a:solidFill>
                            <a:schemeClr val="dk1"/>
                          </a:solidFill>
                          <a:latin typeface="+mj-lt"/>
                          <a:ea typeface="Arial"/>
                          <a:cs typeface="Arial"/>
                          <a:sym typeface="Arial"/>
                        </a:rPr>
                        <a:t>User Interface</a:t>
                      </a:r>
                      <a:endParaRPr sz="1100" u="none" strike="noStrike" cap="none" dirty="0">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5474511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56"/>
        <p:cNvGrpSpPr/>
        <p:nvPr/>
      </p:nvGrpSpPr>
      <p:grpSpPr>
        <a:xfrm>
          <a:off x="0" y="0"/>
          <a:ext cx="0" cy="0"/>
          <a:chOff x="0" y="0"/>
          <a:chExt cx="0" cy="0"/>
        </a:xfrm>
      </p:grpSpPr>
      <p:graphicFrame>
        <p:nvGraphicFramePr>
          <p:cNvPr id="3057" name="Google Shape;3057;p41"/>
          <p:cNvGraphicFramePr/>
          <p:nvPr>
            <p:extLst>
              <p:ext uri="{D42A27DB-BD31-4B8C-83A1-F6EECF244321}">
                <p14:modId xmlns:p14="http://schemas.microsoft.com/office/powerpoint/2010/main" val="1381026402"/>
              </p:ext>
            </p:extLst>
          </p:nvPr>
        </p:nvGraphicFramePr>
        <p:xfrm>
          <a:off x="243394" y="411088"/>
          <a:ext cx="8678125" cy="4327705"/>
        </p:xfrm>
        <a:graphic>
          <a:graphicData uri="http://schemas.openxmlformats.org/drawingml/2006/table">
            <a:tbl>
              <a:tblPr bandRow="1">
                <a:noFill/>
              </a:tblPr>
              <a:tblGrid>
                <a:gridCol w="545525">
                  <a:extLst>
                    <a:ext uri="{9D8B030D-6E8A-4147-A177-3AD203B41FA5}">
                      <a16:colId xmlns="" xmlns:a16="http://schemas.microsoft.com/office/drawing/2014/main" val="20000"/>
                    </a:ext>
                  </a:extLst>
                </a:gridCol>
                <a:gridCol w="1379975">
                  <a:extLst>
                    <a:ext uri="{9D8B030D-6E8A-4147-A177-3AD203B41FA5}">
                      <a16:colId xmlns="" xmlns:a16="http://schemas.microsoft.com/office/drawing/2014/main" val="20001"/>
                    </a:ext>
                  </a:extLst>
                </a:gridCol>
                <a:gridCol w="3771900">
                  <a:extLst>
                    <a:ext uri="{9D8B030D-6E8A-4147-A177-3AD203B41FA5}">
                      <a16:colId xmlns="" xmlns:a16="http://schemas.microsoft.com/office/drawing/2014/main" val="20002"/>
                    </a:ext>
                  </a:extLst>
                </a:gridCol>
                <a:gridCol w="1968750">
                  <a:extLst>
                    <a:ext uri="{9D8B030D-6E8A-4147-A177-3AD203B41FA5}">
                      <a16:colId xmlns="" xmlns:a16="http://schemas.microsoft.com/office/drawing/2014/main" val="20003"/>
                    </a:ext>
                  </a:extLst>
                </a:gridCol>
                <a:gridCol w="1011975">
                  <a:extLst>
                    <a:ext uri="{9D8B030D-6E8A-4147-A177-3AD203B41FA5}">
                      <a16:colId xmlns="" xmlns:a16="http://schemas.microsoft.com/office/drawing/2014/main" val="20004"/>
                    </a:ext>
                  </a:extLst>
                </a:gridCol>
              </a:tblGrid>
              <a:tr h="380750">
                <a:tc>
                  <a:txBody>
                    <a:bodyPr/>
                    <a:lstStyle/>
                    <a:p>
                      <a:pPr marL="0" lvl="0" indent="0" algn="l" rtl="0">
                        <a:spcBef>
                          <a:spcPts val="0"/>
                        </a:spcBef>
                        <a:spcAft>
                          <a:spcPts val="0"/>
                        </a:spcAft>
                        <a:buClr>
                          <a:schemeClr val="dk1"/>
                        </a:buClr>
                        <a:buFont typeface="Arial"/>
                        <a:buNone/>
                      </a:pPr>
                      <a:r>
                        <a:rPr lang="en-US" sz="1100" b="1" dirty="0">
                          <a:latin typeface="+mj-lt"/>
                        </a:rPr>
                        <a:t>User ID</a:t>
                      </a:r>
                      <a:endParaRPr sz="1100" b="1" u="none" strike="noStrike" cap="none" dirty="0">
                        <a:solidFill>
                          <a:schemeClr val="lt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1100" b="1">
                          <a:latin typeface="+mj-lt"/>
                        </a:rPr>
                        <a:t>         Scenario</a:t>
                      </a:r>
                      <a:endParaRPr>
                        <a:latin typeface="+mj-lt"/>
                      </a:endParaRPr>
                    </a:p>
                  </a:txBody>
                  <a:tcPr marL="9525" marR="9525" marT="95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lvl="0" indent="0" algn="l" rtl="0">
                        <a:spcBef>
                          <a:spcPts val="0"/>
                        </a:spcBef>
                        <a:spcAft>
                          <a:spcPts val="0"/>
                        </a:spcAft>
                        <a:buClr>
                          <a:schemeClr val="dk1"/>
                        </a:buClr>
                        <a:buFont typeface="Arial"/>
                        <a:buNone/>
                      </a:pPr>
                      <a:r>
                        <a:rPr lang="en-US" sz="1100" b="1" dirty="0">
                          <a:latin typeface="+mj-lt"/>
                        </a:rPr>
                        <a:t>                    Summary</a:t>
                      </a:r>
                      <a:endParaRPr sz="1100" b="1" u="none" strike="noStrike" cap="none" dirty="0">
                        <a:solidFill>
                          <a:schemeClr val="lt1"/>
                        </a:solidFill>
                        <a:highlight>
                          <a:srgbClr val="000000"/>
                        </a:highlight>
                        <a:latin typeface="+mj-lt"/>
                        <a:ea typeface="Calibri"/>
                        <a:cs typeface="Calibri"/>
                        <a:sym typeface="Calibri"/>
                      </a:endParaRPr>
                    </a:p>
                  </a:txBody>
                  <a:tcPr marL="9525" marR="9525" marT="95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lvl="0" indent="0" algn="l" rtl="0">
                        <a:spcBef>
                          <a:spcPts val="0"/>
                        </a:spcBef>
                        <a:spcAft>
                          <a:spcPts val="0"/>
                        </a:spcAft>
                        <a:buClr>
                          <a:schemeClr val="dk1"/>
                        </a:buClr>
                        <a:buFont typeface="Arial"/>
                        <a:buNone/>
                      </a:pPr>
                      <a:r>
                        <a:rPr lang="en-US" sz="1100" b="1">
                          <a:latin typeface="+mj-lt"/>
                        </a:rPr>
                        <a:t>                 Criteria</a:t>
                      </a:r>
                      <a:endParaRPr sz="1100" u="none" strike="noStrike" cap="none">
                        <a:latin typeface="+mj-lt"/>
                      </a:endParaRPr>
                    </a:p>
                  </a:txBody>
                  <a:tcPr marL="9525" marR="9525" marT="95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lvl="0" indent="0" algn="l" rtl="0">
                        <a:spcBef>
                          <a:spcPts val="0"/>
                        </a:spcBef>
                        <a:spcAft>
                          <a:spcPts val="0"/>
                        </a:spcAft>
                        <a:buClr>
                          <a:schemeClr val="dk1"/>
                        </a:buClr>
                        <a:buFont typeface="Arial"/>
                        <a:buNone/>
                      </a:pPr>
                      <a:r>
                        <a:rPr lang="en-US" sz="1100" b="1">
                          <a:latin typeface="+mj-lt"/>
                        </a:rPr>
                        <a:t>   Feature</a:t>
                      </a:r>
                      <a:endParaRPr>
                        <a:latin typeface="+mj-lt"/>
                      </a:endParaRPr>
                    </a:p>
                  </a:txBody>
                  <a:tcPr marL="9525" marR="9525" marT="95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extLst>
                  <a:ext uri="{0D108BD9-81ED-4DB2-BD59-A6C34878D82A}">
                    <a16:rowId xmlns="" xmlns:a16="http://schemas.microsoft.com/office/drawing/2014/main" val="10000"/>
                  </a:ext>
                </a:extLst>
              </a:tr>
              <a:tr h="342300">
                <a:tc rowSpan="2">
                  <a:txBody>
                    <a:bodyPr/>
                    <a:lstStyle/>
                    <a:p>
                      <a:pPr marL="0" marR="0" lvl="0" indent="0" algn="ctr" rtl="0">
                        <a:lnSpc>
                          <a:spcPct val="100000"/>
                        </a:lnSpc>
                        <a:spcBef>
                          <a:spcPts val="0"/>
                        </a:spcBef>
                        <a:spcAft>
                          <a:spcPts val="0"/>
                        </a:spcAft>
                        <a:buNone/>
                      </a:pPr>
                      <a:r>
                        <a:rPr lang="en-US" sz="1100" u="none" strike="noStrike" cap="none">
                          <a:solidFill>
                            <a:schemeClr val="dk1"/>
                          </a:solidFill>
                          <a:latin typeface="+mj-lt"/>
                          <a:ea typeface="Calibri"/>
                          <a:cs typeface="Calibri"/>
                          <a:sym typeface="Calibri"/>
                        </a:rPr>
                        <a:t>7</a:t>
                      </a:r>
                      <a:endParaRPr>
                        <a:latin typeface="+mj-lt"/>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gridSpan="4">
                  <a:txBody>
                    <a:bodyPr/>
                    <a:lstStyle/>
                    <a:p>
                      <a:pPr algn="ctr" fontAlgn="b"/>
                      <a:r>
                        <a:rPr lang="en-US" sz="1100" u="none" strike="noStrike" dirty="0" smtClean="0">
                          <a:effectLst/>
                          <a:latin typeface="Work Sans" pitchFamily="2" charset="0"/>
                        </a:rPr>
                        <a:t>Send</a:t>
                      </a:r>
                      <a:r>
                        <a:rPr lang="en-US" sz="1100" u="none" strike="noStrike" baseline="0" dirty="0" smtClean="0">
                          <a:effectLst/>
                          <a:latin typeface="Work Sans" pitchFamily="2" charset="0"/>
                        </a:rPr>
                        <a:t> prompt to user if the image is not in correct format</a:t>
                      </a:r>
                      <a:endParaRPr lang="en-US" sz="1100" b="0" i="0" u="none" strike="noStrike" dirty="0">
                        <a:solidFill>
                          <a:srgbClr val="000000"/>
                        </a:solidFill>
                        <a:effectLst/>
                        <a:latin typeface="Work Sans" pitchFamily="2" charset="0"/>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1"/>
                  </a:ext>
                </a:extLst>
              </a:tr>
              <a:tr h="957275">
                <a:tc vMerge="1">
                  <a:txBody>
                    <a:bodyPr/>
                    <a:lstStyle/>
                    <a:p>
                      <a:endParaRPr lang="en-US"/>
                    </a:p>
                  </a:txBody>
                  <a:tcPr/>
                </a:tc>
                <a:tc>
                  <a:txBody>
                    <a:bodyPr/>
                    <a:lstStyle/>
                    <a:p>
                      <a:pPr marL="91440" marR="0" lvl="0" indent="0" algn="l" rtl="0">
                        <a:lnSpc>
                          <a:spcPct val="100000"/>
                        </a:lnSpc>
                        <a:spcBef>
                          <a:spcPts val="0"/>
                        </a:spcBef>
                        <a:spcAft>
                          <a:spcPts val="0"/>
                        </a:spcAft>
                        <a:buNone/>
                      </a:pPr>
                      <a:r>
                        <a:rPr lang="en-US" sz="1100" b="0" i="0" u="none" strike="noStrike" cap="none" dirty="0">
                          <a:solidFill>
                            <a:schemeClr val="dk1"/>
                          </a:solidFill>
                          <a:latin typeface="+mj-lt"/>
                          <a:ea typeface="Arial"/>
                          <a:cs typeface="Arial"/>
                          <a:sym typeface="Arial"/>
                        </a:rPr>
                        <a:t>A user wants </a:t>
                      </a:r>
                      <a:r>
                        <a:rPr lang="en-US" sz="1100" b="0" i="0" u="none" strike="noStrike" cap="none" dirty="0" smtClean="0">
                          <a:solidFill>
                            <a:schemeClr val="dk1"/>
                          </a:solidFill>
                          <a:latin typeface="+mj-lt"/>
                          <a:ea typeface="Arial"/>
                          <a:cs typeface="Arial"/>
                          <a:sym typeface="Arial"/>
                        </a:rPr>
                        <a:t>know if the image uploaded is correct</a:t>
                      </a:r>
                      <a:r>
                        <a:rPr lang="en-US" sz="1100" b="0" i="0" u="none" strike="noStrike" cap="none" baseline="0" dirty="0" smtClean="0">
                          <a:solidFill>
                            <a:schemeClr val="dk1"/>
                          </a:solidFill>
                          <a:latin typeface="+mj-lt"/>
                          <a:ea typeface="Arial"/>
                          <a:cs typeface="Arial"/>
                          <a:sym typeface="Arial"/>
                        </a:rPr>
                        <a:t> or not.</a:t>
                      </a:r>
                      <a:endParaRPr sz="1100" u="none" strike="noStrike" cap="none" dirty="0">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u="none" strike="noStrike" cap="none" dirty="0">
                          <a:latin typeface="+mj-lt"/>
                        </a:rPr>
                        <a:t>Given that I am a user, </a:t>
                      </a:r>
                      <a:r>
                        <a:rPr lang="en-US" sz="1100" u="none" strike="noStrike" cap="none" dirty="0" smtClean="0">
                          <a:latin typeface="+mj-lt"/>
                        </a:rPr>
                        <a:t>I want to receive the prompt/notification knowing if the image format is correct or no.</a:t>
                      </a:r>
                      <a:endParaRPr dirty="0">
                        <a:latin typeface="+mj-lt"/>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dirty="0" err="1" smtClean="0">
                          <a:solidFill>
                            <a:schemeClr val="dk1"/>
                          </a:solidFill>
                          <a:latin typeface="+mj-lt"/>
                          <a:ea typeface="Arial"/>
                          <a:cs typeface="Arial"/>
                          <a:sym typeface="Arial"/>
                        </a:rPr>
                        <a:t>EcoScan</a:t>
                      </a:r>
                      <a:r>
                        <a:rPr lang="en-US" sz="1100" b="0" i="0" u="none" strike="noStrike" cap="none" dirty="0" smtClean="0">
                          <a:solidFill>
                            <a:schemeClr val="dk1"/>
                          </a:solidFill>
                          <a:latin typeface="+mj-lt"/>
                          <a:ea typeface="Arial"/>
                          <a:cs typeface="Arial"/>
                          <a:sym typeface="Arial"/>
                        </a:rPr>
                        <a:t> website will check the image and its format</a:t>
                      </a:r>
                      <a:endParaRPr sz="1100" u="none" strike="noStrike" cap="none" dirty="0">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dirty="0" smtClean="0">
                          <a:solidFill>
                            <a:schemeClr val="dk1"/>
                          </a:solidFill>
                          <a:latin typeface="+mj-lt"/>
                          <a:ea typeface="Arial"/>
                          <a:cs typeface="Arial"/>
                          <a:sym typeface="Arial"/>
                        </a:rPr>
                        <a:t>User Interface</a:t>
                      </a:r>
                      <a:endParaRPr sz="1100" u="none" strike="noStrike" cap="none" dirty="0">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extLst>
                  <a:ext uri="{0D108BD9-81ED-4DB2-BD59-A6C34878D82A}">
                    <a16:rowId xmlns="" xmlns:a16="http://schemas.microsoft.com/office/drawing/2014/main" val="10002"/>
                  </a:ext>
                </a:extLst>
              </a:tr>
              <a:tr h="342300">
                <a:tc rowSpan="2">
                  <a:txBody>
                    <a:bodyPr/>
                    <a:lstStyle/>
                    <a:p>
                      <a:pPr marL="0" marR="0" lvl="0" indent="0" algn="ctr" rtl="0">
                        <a:lnSpc>
                          <a:spcPct val="100000"/>
                        </a:lnSpc>
                        <a:spcBef>
                          <a:spcPts val="0"/>
                        </a:spcBef>
                        <a:spcAft>
                          <a:spcPts val="0"/>
                        </a:spcAft>
                        <a:buNone/>
                      </a:pPr>
                      <a:r>
                        <a:rPr lang="en-US" sz="1100" u="none" strike="noStrike" cap="none" dirty="0">
                          <a:solidFill>
                            <a:schemeClr val="dk1"/>
                          </a:solidFill>
                          <a:latin typeface="+mj-lt"/>
                          <a:ea typeface="Calibri"/>
                          <a:cs typeface="Calibri"/>
                          <a:sym typeface="Calibri"/>
                        </a:rPr>
                        <a:t>8</a:t>
                      </a:r>
                      <a:endParaRPr dirty="0">
                        <a:latin typeface="+mj-lt"/>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gridSpan="4">
                  <a:txBody>
                    <a:bodyPr/>
                    <a:lstStyle/>
                    <a:p>
                      <a:pPr marL="0" marR="0" lvl="0" indent="0" algn="ctr" rtl="0">
                        <a:lnSpc>
                          <a:spcPct val="100000"/>
                        </a:lnSpc>
                        <a:spcBef>
                          <a:spcPts val="0"/>
                        </a:spcBef>
                        <a:spcAft>
                          <a:spcPts val="0"/>
                        </a:spcAft>
                        <a:buNone/>
                      </a:pPr>
                      <a:r>
                        <a:rPr lang="en-US" sz="1200" b="0" u="none" strike="noStrike" cap="none" dirty="0" smtClean="0">
                          <a:solidFill>
                            <a:schemeClr val="dk1"/>
                          </a:solidFill>
                          <a:latin typeface="+mj-lt"/>
                          <a:ea typeface="Calibri"/>
                          <a:cs typeface="Calibri"/>
                          <a:sym typeface="Calibri"/>
                        </a:rPr>
                        <a:t>A user want to know about image</a:t>
                      </a:r>
                      <a:r>
                        <a:rPr lang="en-US" sz="1200" b="0" u="none" strike="noStrike" cap="none" baseline="0" dirty="0" smtClean="0">
                          <a:solidFill>
                            <a:schemeClr val="dk1"/>
                          </a:solidFill>
                          <a:latin typeface="+mj-lt"/>
                          <a:ea typeface="Calibri"/>
                          <a:cs typeface="Calibri"/>
                          <a:sym typeface="Calibri"/>
                        </a:rPr>
                        <a:t> of the crop </a:t>
                      </a:r>
                      <a:r>
                        <a:rPr lang="en-US" sz="1200" b="0" u="none" strike="noStrike" cap="none" dirty="0" smtClean="0">
                          <a:solidFill>
                            <a:schemeClr val="dk1"/>
                          </a:solidFill>
                          <a:latin typeface="+mj-lt"/>
                          <a:ea typeface="Calibri"/>
                          <a:cs typeface="Calibri"/>
                          <a:sym typeface="Calibri"/>
                        </a:rPr>
                        <a:t>selected is available in the dataset.</a:t>
                      </a:r>
                      <a:endParaRPr sz="1100" b="0" u="none" strike="noStrike" cap="none" dirty="0">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3"/>
                  </a:ext>
                </a:extLst>
              </a:tr>
              <a:tr h="957275">
                <a:tc vMerge="1">
                  <a:txBody>
                    <a:bodyPr/>
                    <a:lstStyle/>
                    <a:p>
                      <a:endParaRPr lang="en-US"/>
                    </a:p>
                  </a:txBody>
                  <a:tcPr/>
                </a:tc>
                <a:tc>
                  <a:txBody>
                    <a:bodyPr/>
                    <a:lstStyle/>
                    <a:p>
                      <a:pPr marL="91440" marR="0" lvl="0" indent="0" algn="l" rtl="0">
                        <a:lnSpc>
                          <a:spcPct val="100000"/>
                        </a:lnSpc>
                        <a:spcBef>
                          <a:spcPts val="0"/>
                        </a:spcBef>
                        <a:spcAft>
                          <a:spcPts val="0"/>
                        </a:spcAft>
                        <a:buNone/>
                      </a:pPr>
                      <a:r>
                        <a:rPr lang="en-US" sz="1100" b="0" i="0" u="none" strike="noStrike" cap="none" dirty="0">
                          <a:solidFill>
                            <a:schemeClr val="dk1"/>
                          </a:solidFill>
                          <a:latin typeface="+mj-lt"/>
                          <a:ea typeface="Arial"/>
                          <a:cs typeface="Arial"/>
                          <a:sym typeface="Arial"/>
                        </a:rPr>
                        <a:t>A user wants to check </a:t>
                      </a:r>
                      <a:r>
                        <a:rPr lang="en-US" sz="1100" b="0" i="0" u="none" strike="noStrike" cap="none" dirty="0" smtClean="0">
                          <a:solidFill>
                            <a:schemeClr val="dk1"/>
                          </a:solidFill>
                          <a:latin typeface="+mj-lt"/>
                          <a:ea typeface="Arial"/>
                          <a:cs typeface="Arial"/>
                          <a:sym typeface="Arial"/>
                        </a:rPr>
                        <a:t>crop </a:t>
                      </a:r>
                      <a:r>
                        <a:rPr lang="en-US" sz="1100" b="0" i="0" u="none" strike="noStrike" cap="none" dirty="0">
                          <a:solidFill>
                            <a:schemeClr val="dk1"/>
                          </a:solidFill>
                          <a:latin typeface="+mj-lt"/>
                          <a:ea typeface="Arial"/>
                          <a:cs typeface="Arial"/>
                          <a:sym typeface="Arial"/>
                        </a:rPr>
                        <a:t>type </a:t>
                      </a:r>
                      <a:r>
                        <a:rPr lang="en-US" sz="1100" b="0" i="0" u="none" strike="noStrike" cap="none" dirty="0" smtClean="0">
                          <a:solidFill>
                            <a:schemeClr val="dk1"/>
                          </a:solidFill>
                          <a:latin typeface="+mj-lt"/>
                          <a:ea typeface="Arial"/>
                          <a:cs typeface="Arial"/>
                          <a:sym typeface="Arial"/>
                        </a:rPr>
                        <a:t>exist or not.</a:t>
                      </a:r>
                      <a:endParaRPr sz="1100" u="none" strike="noStrike" cap="none" dirty="0">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i="0" u="none" strike="noStrike" cap="none" dirty="0">
                          <a:solidFill>
                            <a:schemeClr val="dk1"/>
                          </a:solidFill>
                          <a:latin typeface="+mj-lt"/>
                        </a:rPr>
                        <a:t> </a:t>
                      </a:r>
                      <a:r>
                        <a:rPr lang="en-US" sz="1100" b="0" u="none" strike="noStrike" cap="none" dirty="0" smtClean="0">
                          <a:solidFill>
                            <a:schemeClr val="dk1"/>
                          </a:solidFill>
                          <a:latin typeface="+mj-lt"/>
                          <a:ea typeface="Calibri"/>
                          <a:cs typeface="Calibri"/>
                          <a:sym typeface="Calibri"/>
                        </a:rPr>
                        <a:t>I want to know if the crop I have selected is available in the dataset.</a:t>
                      </a:r>
                      <a:endParaRPr lang="en-US" sz="1050" b="0" u="none" strike="noStrike" cap="none" dirty="0" smtClean="0">
                        <a:solidFill>
                          <a:schemeClr val="dk1"/>
                        </a:solidFill>
                        <a:latin typeface="+mj-lt"/>
                        <a:ea typeface="Calibri"/>
                        <a:cs typeface="Calibri"/>
                        <a:sym typeface="Calibri"/>
                      </a:endParaRPr>
                    </a:p>
                    <a:p>
                      <a:pPr marL="91440" marR="0" lvl="0" indent="0" algn="l" rtl="0">
                        <a:lnSpc>
                          <a:spcPct val="100000"/>
                        </a:lnSpc>
                        <a:spcBef>
                          <a:spcPts val="0"/>
                        </a:spcBef>
                        <a:spcAft>
                          <a:spcPts val="0"/>
                        </a:spcAft>
                        <a:buNone/>
                      </a:pPr>
                      <a:endParaRPr sz="1100" u="none" strike="noStrike" cap="none" dirty="0">
                        <a:latin typeface="+mj-lt"/>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dirty="0" err="1" smtClean="0">
                          <a:solidFill>
                            <a:schemeClr val="dk1"/>
                          </a:solidFill>
                          <a:latin typeface="+mj-lt"/>
                          <a:ea typeface="Arial"/>
                          <a:cs typeface="Arial"/>
                          <a:sym typeface="Arial"/>
                        </a:rPr>
                        <a:t>EcoScan</a:t>
                      </a:r>
                      <a:r>
                        <a:rPr lang="en-US" sz="1100" b="0" i="0" u="none" strike="noStrike" cap="none" dirty="0" smtClean="0">
                          <a:solidFill>
                            <a:schemeClr val="dk1"/>
                          </a:solidFill>
                          <a:latin typeface="+mj-lt"/>
                          <a:ea typeface="Arial"/>
                          <a:cs typeface="Arial"/>
                          <a:sym typeface="Arial"/>
                        </a:rPr>
                        <a:t> website will check if particular crop is present in </a:t>
                      </a:r>
                      <a:r>
                        <a:rPr lang="en-US" sz="1100" b="0" i="0" u="none" strike="noStrike" cap="none" dirty="0" err="1" smtClean="0">
                          <a:solidFill>
                            <a:schemeClr val="dk1"/>
                          </a:solidFill>
                          <a:latin typeface="+mj-lt"/>
                          <a:ea typeface="Arial"/>
                          <a:cs typeface="Arial"/>
                          <a:sym typeface="Arial"/>
                        </a:rPr>
                        <a:t>datasetAgriculture</a:t>
                      </a:r>
                      <a:r>
                        <a:rPr lang="en-US" sz="1100" b="0" i="0" u="none" strike="noStrike" cap="none" dirty="0" smtClean="0">
                          <a:solidFill>
                            <a:schemeClr val="dk1"/>
                          </a:solidFill>
                          <a:latin typeface="+mj-lt"/>
                          <a:ea typeface="Arial"/>
                          <a:cs typeface="Arial"/>
                          <a:sym typeface="Arial"/>
                        </a:rPr>
                        <a:t> Information</a:t>
                      </a:r>
                      <a:endParaRPr sz="1100" u="none" strike="noStrike" cap="none" dirty="0">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dirty="0" smtClean="0">
                          <a:solidFill>
                            <a:schemeClr val="dk1"/>
                          </a:solidFill>
                          <a:latin typeface="+mj-lt"/>
                          <a:ea typeface="Calibri"/>
                          <a:cs typeface="Arial"/>
                          <a:sym typeface="Arial"/>
                        </a:rPr>
                        <a:t>Image</a:t>
                      </a:r>
                      <a:r>
                        <a:rPr lang="en-US" sz="1100" b="0" i="0" u="none" strike="noStrike" cap="none" baseline="0" dirty="0" smtClean="0">
                          <a:solidFill>
                            <a:schemeClr val="dk1"/>
                          </a:solidFill>
                          <a:latin typeface="+mj-lt"/>
                          <a:ea typeface="Calibri"/>
                          <a:cs typeface="Arial"/>
                          <a:sym typeface="Arial"/>
                        </a:rPr>
                        <a:t> Checking</a:t>
                      </a:r>
                      <a:r>
                        <a:rPr lang="en-US" sz="1100" b="0" i="0" u="none" strike="noStrike" cap="none" baseline="0" dirty="0">
                          <a:solidFill>
                            <a:schemeClr val="dk1"/>
                          </a:solidFill>
                          <a:latin typeface="+mj-lt"/>
                          <a:ea typeface="Calibri"/>
                          <a:cs typeface="Calibri"/>
                          <a:sym typeface="Calibri"/>
                        </a:rPr>
                        <a:t> </a:t>
                      </a:r>
                      <a:r>
                        <a:rPr lang="en-US" sz="1100" b="0" i="0" u="none" strike="noStrike" cap="none" baseline="0" dirty="0" smtClean="0">
                          <a:solidFill>
                            <a:schemeClr val="dk1"/>
                          </a:solidFill>
                          <a:latin typeface="+mj-lt"/>
                          <a:ea typeface="Calibri"/>
                          <a:cs typeface="Calibri"/>
                          <a:sym typeface="Calibri"/>
                        </a:rPr>
                        <a:t>in Database</a:t>
                      </a:r>
                      <a:endParaRPr sz="1100" u="none" strike="noStrike" cap="none" dirty="0">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extLst>
                  <a:ext uri="{0D108BD9-81ED-4DB2-BD59-A6C34878D82A}">
                    <a16:rowId xmlns="" xmlns:a16="http://schemas.microsoft.com/office/drawing/2014/main" val="10004"/>
                  </a:ext>
                </a:extLst>
              </a:tr>
              <a:tr h="332700">
                <a:tc rowSpan="2">
                  <a:txBody>
                    <a:bodyPr/>
                    <a:lstStyle/>
                    <a:p>
                      <a:pPr marL="0" marR="0" lvl="0" indent="0" algn="ctr" rtl="0">
                        <a:lnSpc>
                          <a:spcPct val="100000"/>
                        </a:lnSpc>
                        <a:spcBef>
                          <a:spcPts val="0"/>
                        </a:spcBef>
                        <a:spcAft>
                          <a:spcPts val="0"/>
                        </a:spcAft>
                        <a:buNone/>
                      </a:pPr>
                      <a:r>
                        <a:rPr lang="en-US" sz="1100" u="none" strike="noStrike" cap="none" dirty="0">
                          <a:solidFill>
                            <a:schemeClr val="dk1"/>
                          </a:solidFill>
                          <a:latin typeface="+mj-lt"/>
                          <a:ea typeface="Arial"/>
                          <a:cs typeface="Arial"/>
                          <a:sym typeface="Arial"/>
                        </a:rPr>
                        <a:t>9</a:t>
                      </a:r>
                      <a:endParaRPr dirty="0">
                        <a:latin typeface="+mj-lt"/>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gridSpan="4">
                  <a:txBody>
                    <a:bodyPr/>
                    <a:lstStyle/>
                    <a:p>
                      <a:pPr marL="0" marR="0" lvl="0" indent="0" algn="ctr" rtl="0">
                        <a:lnSpc>
                          <a:spcPct val="100000"/>
                        </a:lnSpc>
                        <a:spcBef>
                          <a:spcPts val="0"/>
                        </a:spcBef>
                        <a:spcAft>
                          <a:spcPts val="0"/>
                        </a:spcAft>
                        <a:buNone/>
                      </a:pPr>
                      <a:r>
                        <a:rPr lang="en-US" sz="1100" b="1" u="none" strike="noStrike" cap="none" dirty="0">
                          <a:latin typeface="+mj-lt"/>
                        </a:rPr>
                        <a:t> </a:t>
                      </a:r>
                      <a:r>
                        <a:rPr lang="en-US" sz="1100" u="none" strike="noStrike" cap="none" dirty="0">
                          <a:latin typeface="+mj-lt"/>
                        </a:rPr>
                        <a:t>I want information about suitable crops and growth conditions for my area.</a:t>
                      </a:r>
                      <a:endParaRPr sz="1100" b="0" i="0" u="none" strike="noStrike" cap="none" dirty="0">
                        <a:solidFill>
                          <a:srgbClr val="000000"/>
                        </a:solidFill>
                        <a:latin typeface="+mj-lt"/>
                        <a:ea typeface="Calibri"/>
                        <a:cs typeface="Calibri"/>
                        <a:sym typeface="Calibri"/>
                      </a:endParaRPr>
                    </a:p>
                    <a:p>
                      <a:pPr marL="0" marR="0" lvl="0" indent="0" algn="ctr" rtl="0">
                        <a:lnSpc>
                          <a:spcPct val="100000"/>
                        </a:lnSpc>
                        <a:spcBef>
                          <a:spcPts val="0"/>
                        </a:spcBef>
                        <a:spcAft>
                          <a:spcPts val="0"/>
                        </a:spcAft>
                        <a:buNone/>
                      </a:pPr>
                      <a:endParaRPr sz="1100" b="0" i="0" u="none" strike="noStrike" cap="none" dirty="0">
                        <a:solidFill>
                          <a:srgbClr val="000000"/>
                        </a:solidFill>
                        <a:latin typeface="+mj-lt"/>
                        <a:ea typeface="Arial"/>
                        <a:cs typeface="Arial"/>
                        <a:sym typeface="Arial"/>
                      </a:endParaRPr>
                    </a:p>
                  </a:txBody>
                  <a:tcPr marL="9525" marR="9525" marT="9525" marB="45725"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957275">
                <a:tc vMerge="1">
                  <a:txBody>
                    <a:bodyPr/>
                    <a:lstStyle/>
                    <a:p>
                      <a:endParaRPr lang="en-US"/>
                    </a:p>
                  </a:txBody>
                  <a:tcPr/>
                </a:tc>
                <a:tc>
                  <a:txBody>
                    <a:bodyPr/>
                    <a:lstStyle/>
                    <a:p>
                      <a:pPr marL="91440" marR="0" lvl="0" indent="0" algn="l" rtl="0">
                        <a:lnSpc>
                          <a:spcPct val="100000"/>
                        </a:lnSpc>
                        <a:spcBef>
                          <a:spcPts val="0"/>
                        </a:spcBef>
                        <a:spcAft>
                          <a:spcPts val="0"/>
                        </a:spcAft>
                        <a:buNone/>
                      </a:pPr>
                      <a:r>
                        <a:rPr lang="en-US" sz="1100" b="0" i="0" u="none" strike="noStrike" cap="none">
                          <a:solidFill>
                            <a:schemeClr val="dk1"/>
                          </a:solidFill>
                          <a:latin typeface="+mj-lt"/>
                          <a:ea typeface="Arial"/>
                          <a:cs typeface="Arial"/>
                          <a:sym typeface="Arial"/>
                        </a:rPr>
                        <a:t>A user wants to know about growth conditions for his area</a:t>
                      </a:r>
                      <a:endParaRPr sz="1100" u="none" strike="noStrike" cap="none">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i="0" u="none" strike="noStrike" cap="none" dirty="0">
                          <a:solidFill>
                            <a:schemeClr val="dk1"/>
                          </a:solidFill>
                          <a:latin typeface="+mj-lt"/>
                        </a:rPr>
                        <a:t> </a:t>
                      </a:r>
                      <a:r>
                        <a:rPr lang="en-US" sz="1100" b="0" i="0" u="none" strike="noStrike" cap="none" dirty="0">
                          <a:solidFill>
                            <a:schemeClr val="dk1"/>
                          </a:solidFill>
                          <a:latin typeface="+mj-lt"/>
                          <a:ea typeface="Arial"/>
                          <a:cs typeface="Arial"/>
                          <a:sym typeface="Arial"/>
                        </a:rPr>
                        <a:t>I want to know which crop will be suitable for my area and how its growth will be.</a:t>
                      </a:r>
                      <a:endParaRPr sz="1100" b="0" u="none" strike="noStrike" cap="none" dirty="0">
                        <a:latin typeface="+mj-lt"/>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u="none" strike="noStrike" cap="none">
                          <a:solidFill>
                            <a:schemeClr val="dk1"/>
                          </a:solidFill>
                          <a:latin typeface="+mj-lt"/>
                          <a:ea typeface="Calibri"/>
                          <a:cs typeface="Calibri"/>
                          <a:sym typeface="Calibri"/>
                        </a:rPr>
                        <a:t>EcoScan website will give information on crop suitability.</a:t>
                      </a:r>
                      <a:endParaRPr>
                        <a:latin typeface="+mj-lt"/>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dirty="0">
                          <a:solidFill>
                            <a:schemeClr val="dk1"/>
                          </a:solidFill>
                          <a:latin typeface="+mj-lt"/>
                          <a:ea typeface="Arial"/>
                          <a:cs typeface="Arial"/>
                          <a:sym typeface="Arial"/>
                        </a:rPr>
                        <a:t>Agriculture Information</a:t>
                      </a:r>
                      <a:endParaRPr sz="1100" u="none" strike="noStrike" cap="none" dirty="0">
                        <a:solidFill>
                          <a:schemeClr val="dk1"/>
                        </a:solidFill>
                        <a:latin typeface="+mj-lt"/>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4038853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897870-01B1-BC67-980C-D4F3F2695880}"/>
              </a:ext>
            </a:extLst>
          </p:cNvPr>
          <p:cNvSpPr>
            <a:spLocks noGrp="1"/>
          </p:cNvSpPr>
          <p:nvPr>
            <p:ph type="title"/>
          </p:nvPr>
        </p:nvSpPr>
        <p:spPr>
          <a:xfrm>
            <a:off x="719999" y="630000"/>
            <a:ext cx="5469785" cy="951000"/>
          </a:xfrm>
        </p:spPr>
        <p:txBody>
          <a:bodyPr/>
          <a:lstStyle/>
          <a:p>
            <a:r>
              <a:rPr lang="en-IN" sz="1800" dirty="0"/>
              <a:t>IMPROVEMENTS MADE FROM PROFESSOR’S FEEBACK</a:t>
            </a:r>
          </a:p>
        </p:txBody>
      </p:sp>
      <p:sp>
        <p:nvSpPr>
          <p:cNvPr id="3" name="Subtitle 2">
            <a:extLst>
              <a:ext uri="{FF2B5EF4-FFF2-40B4-BE49-F238E27FC236}">
                <a16:creationId xmlns="" xmlns:a16="http://schemas.microsoft.com/office/drawing/2014/main" id="{9264107D-563A-6CFA-7160-BDF7BC2CF7D4}"/>
              </a:ext>
            </a:extLst>
          </p:cNvPr>
          <p:cNvSpPr>
            <a:spLocks noGrp="1"/>
          </p:cNvSpPr>
          <p:nvPr>
            <p:ph type="subTitle" idx="1"/>
          </p:nvPr>
        </p:nvSpPr>
        <p:spPr/>
        <p:txBody>
          <a:bodyPr/>
          <a:lstStyle/>
          <a:p>
            <a:pPr marL="285750" indent="-171450">
              <a:buFont typeface="Arial" panose="020B0604020202020204" pitchFamily="34" charset="0"/>
              <a:buChar char="•"/>
            </a:pPr>
            <a:r>
              <a:rPr lang="en-US" sz="1800" dirty="0">
                <a:solidFill>
                  <a:srgbClr val="1F1F1F"/>
                </a:solidFill>
                <a:highlight>
                  <a:srgbClr val="FFFFFF"/>
                </a:highlight>
                <a:latin typeface="Work Sans" pitchFamily="2" charset="0"/>
              </a:rPr>
              <a:t>Added acceptance criteria and user stories in the same slides</a:t>
            </a:r>
          </a:p>
          <a:p>
            <a:pPr marL="285750" indent="-171450">
              <a:buFont typeface="Arial" panose="020B0604020202020204" pitchFamily="34" charset="0"/>
              <a:buChar char="•"/>
            </a:pPr>
            <a:r>
              <a:rPr lang="en-US" sz="1800" dirty="0">
                <a:solidFill>
                  <a:srgbClr val="1F1F1F"/>
                </a:solidFill>
                <a:highlight>
                  <a:srgbClr val="FFFFFF"/>
                </a:highlight>
                <a:latin typeface="Work Sans" pitchFamily="2" charset="0"/>
              </a:rPr>
              <a:t>Added Project Description as per the template</a:t>
            </a:r>
          </a:p>
          <a:p>
            <a:pPr marL="285750" indent="-171450">
              <a:buFont typeface="Arial" panose="020B0604020202020204" pitchFamily="34" charset="0"/>
              <a:buChar char="•"/>
            </a:pPr>
            <a:r>
              <a:rPr lang="en-US" sz="1800" dirty="0">
                <a:solidFill>
                  <a:srgbClr val="1F1F1F"/>
                </a:solidFill>
                <a:highlight>
                  <a:srgbClr val="FFFFFF"/>
                </a:highlight>
                <a:latin typeface="Work Sans" pitchFamily="2" charset="0"/>
              </a:rPr>
              <a:t>Made changes to test cases</a:t>
            </a:r>
          </a:p>
          <a:p>
            <a:pPr marL="285750" indent="-171450">
              <a:buFont typeface="Arial" panose="020B0604020202020204" pitchFamily="34" charset="0"/>
              <a:buChar char="•"/>
            </a:pPr>
            <a:r>
              <a:rPr lang="en-US" sz="1800" dirty="0">
                <a:solidFill>
                  <a:srgbClr val="1F1F1F"/>
                </a:solidFill>
                <a:highlight>
                  <a:srgbClr val="FFFFFF"/>
                </a:highlight>
                <a:latin typeface="Work Sans" pitchFamily="2" charset="0"/>
              </a:rPr>
              <a:t>Added Team velocity chart </a:t>
            </a:r>
          </a:p>
          <a:p>
            <a:pPr marL="285750" indent="-171450">
              <a:buFont typeface="Arial" panose="020B0604020202020204" pitchFamily="34" charset="0"/>
              <a:buChar char="•"/>
            </a:pPr>
            <a:r>
              <a:rPr lang="en-US" sz="1800" dirty="0">
                <a:solidFill>
                  <a:srgbClr val="1F1F1F"/>
                </a:solidFill>
                <a:highlight>
                  <a:srgbClr val="FFFFFF"/>
                </a:highlight>
                <a:latin typeface="Work Sans" pitchFamily="2" charset="0"/>
              </a:rPr>
              <a:t>Included demo in the Presentation </a:t>
            </a:r>
          </a:p>
          <a:p>
            <a:pPr marL="285750" indent="-171450">
              <a:buFont typeface="Arial" panose="020B0604020202020204" pitchFamily="34" charset="0"/>
              <a:buChar char="•"/>
            </a:pPr>
            <a:endParaRPr lang="en-IN" sz="1400" b="1" dirty="0">
              <a:latin typeface="Work Sans" pitchFamily="2" charset="0"/>
            </a:endParaRPr>
          </a:p>
        </p:txBody>
      </p:sp>
      <p:sp>
        <p:nvSpPr>
          <p:cNvPr id="4" name="Star: 5 Points 3">
            <a:extLst>
              <a:ext uri="{FF2B5EF4-FFF2-40B4-BE49-F238E27FC236}">
                <a16:creationId xmlns="" xmlns:a16="http://schemas.microsoft.com/office/drawing/2014/main" id="{1B3515FE-F937-EB33-FCF8-53189E2F733A}"/>
              </a:ext>
            </a:extLst>
          </p:cNvPr>
          <p:cNvSpPr/>
          <p:nvPr/>
        </p:nvSpPr>
        <p:spPr>
          <a:xfrm>
            <a:off x="5173980" y="4244340"/>
            <a:ext cx="731520" cy="441960"/>
          </a:xfrm>
          <a:prstGeom prst="star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sp>
        <p:nvSpPr>
          <p:cNvPr id="5" name="TextBox 4">
            <a:extLst>
              <a:ext uri="{FF2B5EF4-FFF2-40B4-BE49-F238E27FC236}">
                <a16:creationId xmlns="" xmlns:a16="http://schemas.microsoft.com/office/drawing/2014/main" id="{297A760A-913C-E018-6FE3-C17343D4D486}"/>
              </a:ext>
            </a:extLst>
          </p:cNvPr>
          <p:cNvSpPr txBox="1"/>
          <p:nvPr/>
        </p:nvSpPr>
        <p:spPr>
          <a:xfrm>
            <a:off x="6533930" y="4244340"/>
            <a:ext cx="1569720" cy="523220"/>
          </a:xfrm>
          <a:prstGeom prst="rect">
            <a:avLst/>
          </a:prstGeom>
          <a:noFill/>
        </p:spPr>
        <p:txBody>
          <a:bodyPr wrap="square" rtlCol="0">
            <a:spAutoFit/>
          </a:bodyPr>
          <a:lstStyle/>
          <a:p>
            <a:r>
              <a:rPr lang="en-IN" dirty="0"/>
              <a:t>This indicates the changes made </a:t>
            </a:r>
          </a:p>
        </p:txBody>
      </p:sp>
      <p:cxnSp>
        <p:nvCxnSpPr>
          <p:cNvPr id="7" name="Straight Arrow Connector 6">
            <a:extLst>
              <a:ext uri="{FF2B5EF4-FFF2-40B4-BE49-F238E27FC236}">
                <a16:creationId xmlns="" xmlns:a16="http://schemas.microsoft.com/office/drawing/2014/main" id="{02FB537E-FEB7-1C3C-F47E-2D465A1E2013}"/>
              </a:ext>
            </a:extLst>
          </p:cNvPr>
          <p:cNvCxnSpPr>
            <a:stCxn id="5" idx="1"/>
          </p:cNvCxnSpPr>
          <p:nvPr/>
        </p:nvCxnSpPr>
        <p:spPr>
          <a:xfrm flipH="1">
            <a:off x="5905500" y="4505950"/>
            <a:ext cx="628430" cy="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97514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61"/>
        <p:cNvGrpSpPr/>
        <p:nvPr/>
      </p:nvGrpSpPr>
      <p:grpSpPr>
        <a:xfrm>
          <a:off x="0" y="0"/>
          <a:ext cx="0" cy="0"/>
          <a:chOff x="0" y="0"/>
          <a:chExt cx="0" cy="0"/>
        </a:xfrm>
      </p:grpSpPr>
      <p:graphicFrame>
        <p:nvGraphicFramePr>
          <p:cNvPr id="3062" name="Google Shape;3062;p42"/>
          <p:cNvGraphicFramePr/>
          <p:nvPr>
            <p:extLst>
              <p:ext uri="{D42A27DB-BD31-4B8C-83A1-F6EECF244321}">
                <p14:modId xmlns:p14="http://schemas.microsoft.com/office/powerpoint/2010/main" val="1286613927"/>
              </p:ext>
            </p:extLst>
          </p:nvPr>
        </p:nvGraphicFramePr>
        <p:xfrm>
          <a:off x="225106" y="435472"/>
          <a:ext cx="8678125" cy="4424165"/>
        </p:xfrm>
        <a:graphic>
          <a:graphicData uri="http://schemas.openxmlformats.org/drawingml/2006/table">
            <a:tbl>
              <a:tblPr bandRow="1">
                <a:noFill/>
              </a:tblPr>
              <a:tblGrid>
                <a:gridCol w="545525">
                  <a:extLst>
                    <a:ext uri="{9D8B030D-6E8A-4147-A177-3AD203B41FA5}">
                      <a16:colId xmlns="" xmlns:a16="http://schemas.microsoft.com/office/drawing/2014/main" val="20000"/>
                    </a:ext>
                  </a:extLst>
                </a:gridCol>
                <a:gridCol w="1379975">
                  <a:extLst>
                    <a:ext uri="{9D8B030D-6E8A-4147-A177-3AD203B41FA5}">
                      <a16:colId xmlns="" xmlns:a16="http://schemas.microsoft.com/office/drawing/2014/main" val="20001"/>
                    </a:ext>
                  </a:extLst>
                </a:gridCol>
                <a:gridCol w="3771900">
                  <a:extLst>
                    <a:ext uri="{9D8B030D-6E8A-4147-A177-3AD203B41FA5}">
                      <a16:colId xmlns="" xmlns:a16="http://schemas.microsoft.com/office/drawing/2014/main" val="20002"/>
                    </a:ext>
                  </a:extLst>
                </a:gridCol>
                <a:gridCol w="1968750">
                  <a:extLst>
                    <a:ext uri="{9D8B030D-6E8A-4147-A177-3AD203B41FA5}">
                      <a16:colId xmlns="" xmlns:a16="http://schemas.microsoft.com/office/drawing/2014/main" val="20003"/>
                    </a:ext>
                  </a:extLst>
                </a:gridCol>
                <a:gridCol w="1011975">
                  <a:extLst>
                    <a:ext uri="{9D8B030D-6E8A-4147-A177-3AD203B41FA5}">
                      <a16:colId xmlns="" xmlns:a16="http://schemas.microsoft.com/office/drawing/2014/main" val="20004"/>
                    </a:ext>
                  </a:extLst>
                </a:gridCol>
              </a:tblGrid>
              <a:tr h="380750">
                <a:tc>
                  <a:txBody>
                    <a:bodyPr/>
                    <a:lstStyle/>
                    <a:p>
                      <a:pPr marL="0" lvl="0" indent="0" algn="l" rtl="0">
                        <a:spcBef>
                          <a:spcPts val="0"/>
                        </a:spcBef>
                        <a:spcAft>
                          <a:spcPts val="0"/>
                        </a:spcAft>
                        <a:buClr>
                          <a:schemeClr val="dk1"/>
                        </a:buClr>
                        <a:buFont typeface="Arial"/>
                        <a:buNone/>
                      </a:pPr>
                      <a:r>
                        <a:rPr lang="en-US" sz="1100" b="1" dirty="0"/>
                        <a:t>User ID</a:t>
                      </a:r>
                      <a:endParaRPr sz="1100" b="1" u="none" strike="noStrike" cap="none" dirty="0">
                        <a:solidFill>
                          <a:schemeClr val="lt1"/>
                        </a:solidFill>
                        <a:latin typeface="Calibri"/>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1100" b="1"/>
                        <a:t>         Scenario</a:t>
                      </a:r>
                      <a:endParaRPr/>
                    </a:p>
                  </a:txBody>
                  <a:tcPr marL="9525" marR="9525" marT="95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lvl="0" indent="0" algn="l" rtl="0">
                        <a:spcBef>
                          <a:spcPts val="0"/>
                        </a:spcBef>
                        <a:spcAft>
                          <a:spcPts val="0"/>
                        </a:spcAft>
                        <a:buClr>
                          <a:schemeClr val="dk1"/>
                        </a:buClr>
                        <a:buFont typeface="Arial"/>
                        <a:buNone/>
                      </a:pPr>
                      <a:r>
                        <a:rPr lang="en-US" sz="1100" b="1"/>
                        <a:t>                    Summary</a:t>
                      </a:r>
                      <a:endParaRPr sz="1100" b="1" u="none" strike="noStrike" cap="none">
                        <a:solidFill>
                          <a:schemeClr val="lt1"/>
                        </a:solidFill>
                        <a:highlight>
                          <a:srgbClr val="000000"/>
                        </a:highlight>
                        <a:latin typeface="Calibri"/>
                        <a:ea typeface="Calibri"/>
                        <a:cs typeface="Calibri"/>
                        <a:sym typeface="Calibri"/>
                      </a:endParaRPr>
                    </a:p>
                  </a:txBody>
                  <a:tcPr marL="9525" marR="9525" marT="95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lvl="0" indent="0" algn="l" rtl="0">
                        <a:spcBef>
                          <a:spcPts val="0"/>
                        </a:spcBef>
                        <a:spcAft>
                          <a:spcPts val="0"/>
                        </a:spcAft>
                        <a:buClr>
                          <a:schemeClr val="dk1"/>
                        </a:buClr>
                        <a:buFont typeface="Arial"/>
                        <a:buNone/>
                      </a:pPr>
                      <a:r>
                        <a:rPr lang="en-US" sz="1100" b="1"/>
                        <a:t>                 Criteria</a:t>
                      </a:r>
                      <a:endParaRPr sz="1100" u="none" strike="noStrike" cap="none"/>
                    </a:p>
                  </a:txBody>
                  <a:tcPr marL="9525" marR="9525" marT="95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lvl="0" indent="0" algn="l" rtl="0">
                        <a:spcBef>
                          <a:spcPts val="0"/>
                        </a:spcBef>
                        <a:spcAft>
                          <a:spcPts val="0"/>
                        </a:spcAft>
                        <a:buClr>
                          <a:schemeClr val="dk1"/>
                        </a:buClr>
                        <a:buFont typeface="Arial"/>
                        <a:buNone/>
                      </a:pPr>
                      <a:r>
                        <a:rPr lang="en-US" sz="1100" b="1"/>
                        <a:t>   Feature</a:t>
                      </a:r>
                      <a:endParaRPr/>
                    </a:p>
                  </a:txBody>
                  <a:tcPr marL="9525" marR="9525" marT="95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extLst>
                  <a:ext uri="{0D108BD9-81ED-4DB2-BD59-A6C34878D82A}">
                    <a16:rowId xmlns="" xmlns:a16="http://schemas.microsoft.com/office/drawing/2014/main" val="10000"/>
                  </a:ext>
                </a:extLst>
              </a:tr>
              <a:tr h="342300">
                <a:tc rowSpan="2">
                  <a:txBody>
                    <a:bodyPr/>
                    <a:lstStyle/>
                    <a:p>
                      <a:pPr marL="0" marR="0" lvl="0" indent="0" algn="ctr" rtl="0">
                        <a:lnSpc>
                          <a:spcPct val="100000"/>
                        </a:lnSpc>
                        <a:spcBef>
                          <a:spcPts val="0"/>
                        </a:spcBef>
                        <a:spcAft>
                          <a:spcPts val="0"/>
                        </a:spcAft>
                        <a:buNone/>
                      </a:pPr>
                      <a:r>
                        <a:rPr lang="en-US" sz="1100" u="none" strike="noStrike" cap="none">
                          <a:solidFill>
                            <a:schemeClr val="dk1"/>
                          </a:solidFill>
                          <a:latin typeface="Calibri"/>
                          <a:ea typeface="Calibri"/>
                          <a:cs typeface="Calibri"/>
                          <a:sym typeface="Calibri"/>
                        </a:rPr>
                        <a:t>10</a:t>
                      </a:r>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gridSpan="4">
                  <a:txBody>
                    <a:bodyPr/>
                    <a:lstStyle/>
                    <a:p>
                      <a:pPr marL="0" marR="0" lvl="0" indent="0" algn="ctr" rtl="0">
                        <a:lnSpc>
                          <a:spcPct val="100000"/>
                        </a:lnSpc>
                        <a:spcBef>
                          <a:spcPts val="0"/>
                        </a:spcBef>
                        <a:spcAft>
                          <a:spcPts val="0"/>
                        </a:spcAft>
                        <a:buNone/>
                      </a:pPr>
                      <a:r>
                        <a:rPr lang="en-US" sz="1100" b="1" u="none" strike="noStrike" cap="none" dirty="0"/>
                        <a:t> </a:t>
                      </a:r>
                      <a:r>
                        <a:rPr lang="en-US" sz="1100" u="none" strike="noStrike" cap="none" dirty="0"/>
                        <a:t>I want to see the latest news related to agriculture and farming practices.</a:t>
                      </a:r>
                      <a:endParaRPr sz="11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endParaRPr sz="1100" b="1" u="none" strike="noStrike" cap="none" dirty="0">
                        <a:solidFill>
                          <a:schemeClr val="dk1"/>
                        </a:solidFill>
                        <a:latin typeface="Arial"/>
                        <a:ea typeface="Arial"/>
                        <a:cs typeface="Arial"/>
                        <a:sym typeface="Arial"/>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1"/>
                  </a:ext>
                </a:extLst>
              </a:tr>
              <a:tr h="957275">
                <a:tc vMerge="1">
                  <a:txBody>
                    <a:bodyPr/>
                    <a:lstStyle/>
                    <a:p>
                      <a:endParaRPr lang="en-US"/>
                    </a:p>
                  </a:txBody>
                  <a:tcPr/>
                </a:tc>
                <a:tc>
                  <a:txBody>
                    <a:bodyPr/>
                    <a:lstStyle/>
                    <a:p>
                      <a:pPr marL="9144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A user wants latest news related to agriculture.</a:t>
                      </a:r>
                      <a:endParaRPr sz="1100" u="none" strike="noStrike" cap="none">
                        <a:solidFill>
                          <a:schemeClr val="dk1"/>
                        </a:solidFill>
                        <a:latin typeface="Calibri"/>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u="none" strike="noStrike" cap="none" dirty="0"/>
                        <a:t> I want to know about the latest news that are related to agriculture and farming.</a:t>
                      </a:r>
                      <a:endParaRPr dirty="0"/>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EcoScan website will provide latest news based on agriculture.</a:t>
                      </a:r>
                      <a:endParaRPr sz="1100" u="none" strike="noStrike" cap="none">
                        <a:solidFill>
                          <a:schemeClr val="dk1"/>
                        </a:solidFill>
                        <a:latin typeface="Calibri"/>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endParaRPr sz="1100" u="none" strike="noStrike" cap="none">
                        <a:solidFill>
                          <a:schemeClr val="dk1"/>
                        </a:solidFill>
                        <a:latin typeface="Calibri"/>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extLst>
                  <a:ext uri="{0D108BD9-81ED-4DB2-BD59-A6C34878D82A}">
                    <a16:rowId xmlns="" xmlns:a16="http://schemas.microsoft.com/office/drawing/2014/main" val="10002"/>
                  </a:ext>
                </a:extLst>
              </a:tr>
              <a:tr h="342300">
                <a:tc rowSpan="2">
                  <a:txBody>
                    <a:bodyPr/>
                    <a:lstStyle/>
                    <a:p>
                      <a:pPr marL="0" marR="0" lvl="0" indent="0" algn="ctr" rtl="0">
                        <a:lnSpc>
                          <a:spcPct val="100000"/>
                        </a:lnSpc>
                        <a:spcBef>
                          <a:spcPts val="0"/>
                        </a:spcBef>
                        <a:spcAft>
                          <a:spcPts val="0"/>
                        </a:spcAft>
                        <a:buNone/>
                      </a:pPr>
                      <a:r>
                        <a:rPr lang="en-US" sz="1100" u="none" strike="noStrike" cap="none">
                          <a:solidFill>
                            <a:schemeClr val="dk1"/>
                          </a:solidFill>
                          <a:latin typeface="Calibri"/>
                          <a:ea typeface="Calibri"/>
                          <a:cs typeface="Calibri"/>
                          <a:sym typeface="Calibri"/>
                        </a:rPr>
                        <a:t>11</a:t>
                      </a:r>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gridSpan="4">
                  <a:txBody>
                    <a:bodyPr/>
                    <a:lstStyle/>
                    <a:p>
                      <a:pPr marL="0" marR="0" lvl="0" indent="0" algn="ctr" rtl="0">
                        <a:lnSpc>
                          <a:spcPct val="100000"/>
                        </a:lnSpc>
                        <a:spcBef>
                          <a:spcPts val="0"/>
                        </a:spcBef>
                        <a:spcAft>
                          <a:spcPts val="0"/>
                        </a:spcAft>
                        <a:buNone/>
                      </a:pPr>
                      <a:r>
                        <a:rPr lang="en-US" sz="1100" b="1" u="none" strike="noStrike" cap="none" dirty="0"/>
                        <a:t> </a:t>
                      </a:r>
                      <a:r>
                        <a:rPr lang="en-US" sz="1100" u="none" strike="noStrike" cap="none" dirty="0"/>
                        <a:t>I want to receive notifications or updates about my uploaded plant reports.</a:t>
                      </a:r>
                      <a:endParaRPr sz="11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endParaRPr sz="1100" u="none" strike="noStrike" cap="none" dirty="0">
                        <a:solidFill>
                          <a:schemeClr val="dk1"/>
                        </a:solidFill>
                        <a:latin typeface="Calibri"/>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3"/>
                  </a:ext>
                </a:extLst>
              </a:tr>
              <a:tr h="957275">
                <a:tc vMerge="1">
                  <a:txBody>
                    <a:bodyPr/>
                    <a:lstStyle/>
                    <a:p>
                      <a:endParaRPr lang="en-US"/>
                    </a:p>
                  </a:txBody>
                  <a:tcPr/>
                </a:tc>
                <a:tc>
                  <a:txBody>
                    <a:bodyPr/>
                    <a:lstStyle/>
                    <a:p>
                      <a:pPr marL="9144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A user wants to receive notification about his plants.</a:t>
                      </a:r>
                      <a:endParaRPr sz="1100" u="none" strike="noStrike" cap="none">
                        <a:solidFill>
                          <a:schemeClr val="dk1"/>
                        </a:solidFill>
                        <a:latin typeface="Calibri"/>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Given that I am user, I want to get notified about the reports of my plant being uploaded.</a:t>
                      </a:r>
                      <a:endParaRPr sz="1100" u="none" strike="noStrike" cap="none"/>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EcoScan website will send notifications related to uploads.</a:t>
                      </a:r>
                      <a:endParaRPr sz="1100" u="none" strike="noStrike" cap="none">
                        <a:solidFill>
                          <a:schemeClr val="dk1"/>
                        </a:solidFill>
                        <a:latin typeface="Calibri"/>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Notification System</a:t>
                      </a:r>
                      <a:endParaRPr sz="1100" u="none" strike="noStrike" cap="none">
                        <a:solidFill>
                          <a:schemeClr val="dk1"/>
                        </a:solidFill>
                        <a:latin typeface="Calibri"/>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extLst>
                  <a:ext uri="{0D108BD9-81ED-4DB2-BD59-A6C34878D82A}">
                    <a16:rowId xmlns="" xmlns:a16="http://schemas.microsoft.com/office/drawing/2014/main" val="10004"/>
                  </a:ext>
                </a:extLst>
              </a:tr>
              <a:tr h="332700">
                <a:tc rowSpan="2">
                  <a:txBody>
                    <a:bodyPr/>
                    <a:lstStyle/>
                    <a:p>
                      <a:pPr marL="0" marR="0" lvl="0" indent="0" algn="ctr" rtl="0">
                        <a:lnSpc>
                          <a:spcPct val="100000"/>
                        </a:lnSpc>
                        <a:spcBef>
                          <a:spcPts val="0"/>
                        </a:spcBef>
                        <a:spcAft>
                          <a:spcPts val="0"/>
                        </a:spcAft>
                        <a:buNone/>
                      </a:pPr>
                      <a:r>
                        <a:rPr lang="en-US" sz="1100" u="none" strike="noStrike" cap="none">
                          <a:solidFill>
                            <a:schemeClr val="dk1"/>
                          </a:solidFill>
                          <a:latin typeface="Arial"/>
                          <a:ea typeface="Arial"/>
                          <a:cs typeface="Arial"/>
                          <a:sym typeface="Arial"/>
                        </a:rPr>
                        <a:t>12</a:t>
                      </a:r>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gridSpan="4">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dirty="0"/>
                        <a:t> </a:t>
                      </a:r>
                      <a:r>
                        <a:rPr lang="en-US" sz="1100" u="none" strike="noStrike" cap="none" dirty="0"/>
                        <a:t>I want to explore and learn about new farming technologies and practices.</a:t>
                      </a:r>
                      <a:endParaRPr sz="11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a:txBody>
                  <a:tcPr marL="9525" marR="9525" marT="9525" marB="45725"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957275">
                <a:tc vMerge="1">
                  <a:txBody>
                    <a:bodyPr/>
                    <a:lstStyle/>
                    <a:p>
                      <a:endParaRPr lang="en-US"/>
                    </a:p>
                  </a:txBody>
                  <a:tcPr/>
                </a:tc>
                <a:tc>
                  <a:txBody>
                    <a:bodyPr/>
                    <a:lstStyle/>
                    <a:p>
                      <a:pPr marL="9144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A user want to explore and learn about farming.</a:t>
                      </a:r>
                      <a:endParaRPr sz="1100" u="none" strike="noStrike" cap="none">
                        <a:solidFill>
                          <a:schemeClr val="dk1"/>
                        </a:solidFill>
                        <a:latin typeface="Calibri"/>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 I want to know and explore about new farming techniques and practices.</a:t>
                      </a:r>
                      <a:endParaRPr sz="1100" b="0" u="none" strike="noStrike" cap="none" dirty="0"/>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u="none" strike="noStrike" cap="none">
                          <a:solidFill>
                            <a:schemeClr val="dk1"/>
                          </a:solidFill>
                          <a:latin typeface="Calibri"/>
                          <a:ea typeface="Calibri"/>
                          <a:cs typeface="Calibri"/>
                          <a:sym typeface="Calibri"/>
                        </a:rPr>
                        <a:t>EcoScan website gives information on farming techniques.</a:t>
                      </a:r>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Agriculture Information</a:t>
                      </a:r>
                      <a:endParaRPr sz="1100" u="none" strike="noStrike" cap="none" dirty="0">
                        <a:solidFill>
                          <a:schemeClr val="dk1"/>
                        </a:solidFill>
                        <a:latin typeface="Calibri"/>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2249637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61"/>
        <p:cNvGrpSpPr/>
        <p:nvPr/>
      </p:nvGrpSpPr>
      <p:grpSpPr>
        <a:xfrm>
          <a:off x="0" y="0"/>
          <a:ext cx="0" cy="0"/>
          <a:chOff x="0" y="0"/>
          <a:chExt cx="0" cy="0"/>
        </a:xfrm>
      </p:grpSpPr>
      <p:graphicFrame>
        <p:nvGraphicFramePr>
          <p:cNvPr id="3062" name="Google Shape;3062;p42"/>
          <p:cNvGraphicFramePr/>
          <p:nvPr>
            <p:extLst/>
          </p:nvPr>
        </p:nvGraphicFramePr>
        <p:xfrm>
          <a:off x="225106" y="435472"/>
          <a:ext cx="8678125" cy="4591805"/>
        </p:xfrm>
        <a:graphic>
          <a:graphicData uri="http://schemas.openxmlformats.org/drawingml/2006/table">
            <a:tbl>
              <a:tblPr bandRow="1">
                <a:noFill/>
              </a:tblPr>
              <a:tblGrid>
                <a:gridCol w="545525">
                  <a:extLst>
                    <a:ext uri="{9D8B030D-6E8A-4147-A177-3AD203B41FA5}">
                      <a16:colId xmlns="" xmlns:a16="http://schemas.microsoft.com/office/drawing/2014/main" val="20000"/>
                    </a:ext>
                  </a:extLst>
                </a:gridCol>
                <a:gridCol w="1379975">
                  <a:extLst>
                    <a:ext uri="{9D8B030D-6E8A-4147-A177-3AD203B41FA5}">
                      <a16:colId xmlns="" xmlns:a16="http://schemas.microsoft.com/office/drawing/2014/main" val="20001"/>
                    </a:ext>
                  </a:extLst>
                </a:gridCol>
                <a:gridCol w="3771900">
                  <a:extLst>
                    <a:ext uri="{9D8B030D-6E8A-4147-A177-3AD203B41FA5}">
                      <a16:colId xmlns="" xmlns:a16="http://schemas.microsoft.com/office/drawing/2014/main" val="20002"/>
                    </a:ext>
                  </a:extLst>
                </a:gridCol>
                <a:gridCol w="1968750">
                  <a:extLst>
                    <a:ext uri="{9D8B030D-6E8A-4147-A177-3AD203B41FA5}">
                      <a16:colId xmlns="" xmlns:a16="http://schemas.microsoft.com/office/drawing/2014/main" val="20003"/>
                    </a:ext>
                  </a:extLst>
                </a:gridCol>
                <a:gridCol w="1011975">
                  <a:extLst>
                    <a:ext uri="{9D8B030D-6E8A-4147-A177-3AD203B41FA5}">
                      <a16:colId xmlns="" xmlns:a16="http://schemas.microsoft.com/office/drawing/2014/main" val="20004"/>
                    </a:ext>
                  </a:extLst>
                </a:gridCol>
              </a:tblGrid>
              <a:tr h="380750">
                <a:tc>
                  <a:txBody>
                    <a:bodyPr/>
                    <a:lstStyle/>
                    <a:p>
                      <a:pPr marL="0" lvl="0" indent="0" algn="l" rtl="0">
                        <a:spcBef>
                          <a:spcPts val="0"/>
                        </a:spcBef>
                        <a:spcAft>
                          <a:spcPts val="0"/>
                        </a:spcAft>
                        <a:buClr>
                          <a:schemeClr val="dk1"/>
                        </a:buClr>
                        <a:buFont typeface="Arial"/>
                        <a:buNone/>
                      </a:pPr>
                      <a:r>
                        <a:rPr lang="en-US" sz="1100" b="1" dirty="0"/>
                        <a:t>User ID</a:t>
                      </a:r>
                      <a:endParaRPr sz="1100" b="1" u="none" strike="noStrike" cap="none" dirty="0">
                        <a:solidFill>
                          <a:schemeClr val="lt1"/>
                        </a:solidFill>
                        <a:latin typeface="Calibri"/>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1100" b="1"/>
                        <a:t>         Scenario</a:t>
                      </a:r>
                      <a:endParaRPr/>
                    </a:p>
                  </a:txBody>
                  <a:tcPr marL="9525" marR="9525" marT="95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lvl="0" indent="0" algn="l" rtl="0">
                        <a:spcBef>
                          <a:spcPts val="0"/>
                        </a:spcBef>
                        <a:spcAft>
                          <a:spcPts val="0"/>
                        </a:spcAft>
                        <a:buClr>
                          <a:schemeClr val="dk1"/>
                        </a:buClr>
                        <a:buFont typeface="Arial"/>
                        <a:buNone/>
                      </a:pPr>
                      <a:r>
                        <a:rPr lang="en-US" sz="1100" b="1"/>
                        <a:t>                    Summary</a:t>
                      </a:r>
                      <a:endParaRPr sz="1100" b="1" u="none" strike="noStrike" cap="none">
                        <a:solidFill>
                          <a:schemeClr val="lt1"/>
                        </a:solidFill>
                        <a:highlight>
                          <a:srgbClr val="000000"/>
                        </a:highlight>
                        <a:latin typeface="Calibri"/>
                        <a:ea typeface="Calibri"/>
                        <a:cs typeface="Calibri"/>
                        <a:sym typeface="Calibri"/>
                      </a:endParaRPr>
                    </a:p>
                  </a:txBody>
                  <a:tcPr marL="9525" marR="9525" marT="95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lvl="0" indent="0" algn="l" rtl="0">
                        <a:spcBef>
                          <a:spcPts val="0"/>
                        </a:spcBef>
                        <a:spcAft>
                          <a:spcPts val="0"/>
                        </a:spcAft>
                        <a:buClr>
                          <a:schemeClr val="dk1"/>
                        </a:buClr>
                        <a:buFont typeface="Arial"/>
                        <a:buNone/>
                      </a:pPr>
                      <a:r>
                        <a:rPr lang="en-US" sz="1100" b="1"/>
                        <a:t>                 Criteria</a:t>
                      </a:r>
                      <a:endParaRPr sz="1100" u="none" strike="noStrike" cap="none"/>
                    </a:p>
                  </a:txBody>
                  <a:tcPr marL="9525" marR="9525" marT="95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lvl="0" indent="0" algn="l" rtl="0">
                        <a:spcBef>
                          <a:spcPts val="0"/>
                        </a:spcBef>
                        <a:spcAft>
                          <a:spcPts val="0"/>
                        </a:spcAft>
                        <a:buClr>
                          <a:schemeClr val="dk1"/>
                        </a:buClr>
                        <a:buFont typeface="Arial"/>
                        <a:buNone/>
                      </a:pPr>
                      <a:r>
                        <a:rPr lang="en-US" sz="1100" b="1"/>
                        <a:t>   Feature</a:t>
                      </a:r>
                      <a:endParaRPr/>
                    </a:p>
                  </a:txBody>
                  <a:tcPr marL="9525" marR="9525" marT="95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extLst>
                  <a:ext uri="{0D108BD9-81ED-4DB2-BD59-A6C34878D82A}">
                    <a16:rowId xmlns="" xmlns:a16="http://schemas.microsoft.com/office/drawing/2014/main" val="10000"/>
                  </a:ext>
                </a:extLst>
              </a:tr>
              <a:tr h="342300">
                <a:tc rowSpan="2">
                  <a:txBody>
                    <a:bodyPr/>
                    <a:lstStyle/>
                    <a:p>
                      <a:pPr marL="0" marR="0" lvl="0" indent="0" algn="ctr" rtl="0">
                        <a:lnSpc>
                          <a:spcPct val="100000"/>
                        </a:lnSpc>
                        <a:spcBef>
                          <a:spcPts val="0"/>
                        </a:spcBef>
                        <a:spcAft>
                          <a:spcPts val="0"/>
                        </a:spcAft>
                        <a:buNone/>
                      </a:pPr>
                      <a:r>
                        <a:rPr lang="en-US" sz="1100" u="none" strike="noStrike" cap="none" dirty="0">
                          <a:solidFill>
                            <a:schemeClr val="dk1"/>
                          </a:solidFill>
                          <a:latin typeface="Calibri"/>
                          <a:cs typeface="Calibri"/>
                          <a:sym typeface="Calibri"/>
                        </a:rPr>
                        <a:t>13</a:t>
                      </a:r>
                      <a:endParaRPr dirty="0"/>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gridSpan="4">
                  <a:txBody>
                    <a:bodyPr/>
                    <a:lstStyle/>
                    <a:p>
                      <a:pPr algn="ctr" fontAlgn="b"/>
                      <a:r>
                        <a:rPr lang="en-US" sz="1100" b="0" i="0" u="none" strike="noStrike" dirty="0">
                          <a:solidFill>
                            <a:srgbClr val="000000"/>
                          </a:solidFill>
                          <a:effectLst/>
                          <a:latin typeface="Work Sans" pitchFamily="2" charset="0"/>
                        </a:rPr>
                        <a:t>I want to create an account on the website so that I can keep my account private and login using email/phone and password</a:t>
                      </a:r>
                    </a:p>
                    <a:p>
                      <a:pPr marL="0" marR="0" lvl="0" indent="0" algn="ctr" rtl="0">
                        <a:lnSpc>
                          <a:spcPct val="100000"/>
                        </a:lnSpc>
                        <a:spcBef>
                          <a:spcPts val="0"/>
                        </a:spcBef>
                        <a:spcAft>
                          <a:spcPts val="0"/>
                        </a:spcAft>
                        <a:buNone/>
                      </a:pPr>
                      <a:endParaRPr sz="1100" b="1" u="none" strike="noStrike" cap="none" dirty="0">
                        <a:solidFill>
                          <a:schemeClr val="dk1"/>
                        </a:solidFill>
                        <a:latin typeface="Arial"/>
                        <a:ea typeface="Arial"/>
                        <a:cs typeface="Arial"/>
                        <a:sym typeface="Arial"/>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1"/>
                  </a:ext>
                </a:extLst>
              </a:tr>
              <a:tr h="957275">
                <a:tc vMerge="1">
                  <a:txBody>
                    <a:bodyPr/>
                    <a:lstStyle/>
                    <a:p>
                      <a:endParaRPr lang="en-US"/>
                    </a:p>
                  </a:txBody>
                  <a:tcPr/>
                </a:tc>
                <a:tc>
                  <a:txBody>
                    <a:bodyPr/>
                    <a:lstStyle/>
                    <a:p>
                      <a:pPr marL="9144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A user wants to create an account and login using his details.</a:t>
                      </a:r>
                      <a:endParaRPr sz="1100" u="none" strike="noStrike" cap="none" dirty="0">
                        <a:solidFill>
                          <a:schemeClr val="dk1"/>
                        </a:solidFill>
                        <a:latin typeface="Calibri"/>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u="none" strike="noStrike" cap="none" dirty="0"/>
                        <a:t> I want to create an account and keep my account private    with my login credentials.</a:t>
                      </a:r>
                      <a:endParaRPr dirty="0"/>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dirty="0" err="1">
                          <a:solidFill>
                            <a:schemeClr val="dk1"/>
                          </a:solidFill>
                          <a:latin typeface="Arial"/>
                          <a:ea typeface="Arial"/>
                          <a:cs typeface="Arial"/>
                          <a:sym typeface="Arial"/>
                        </a:rPr>
                        <a:t>EcoScan</a:t>
                      </a:r>
                      <a:r>
                        <a:rPr lang="en-US" sz="1100" b="0" i="0" u="none" strike="noStrike" cap="none" dirty="0">
                          <a:solidFill>
                            <a:schemeClr val="dk1"/>
                          </a:solidFill>
                          <a:latin typeface="Arial"/>
                          <a:ea typeface="Arial"/>
                          <a:cs typeface="Arial"/>
                          <a:sym typeface="Arial"/>
                        </a:rPr>
                        <a:t> website will be able to create login credentials.</a:t>
                      </a:r>
                      <a:endParaRPr sz="1100" u="none" strike="noStrike" cap="none" dirty="0">
                        <a:solidFill>
                          <a:schemeClr val="dk1"/>
                        </a:solidFill>
                        <a:latin typeface="Calibri"/>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u="none" strike="noStrike" cap="none" dirty="0">
                          <a:solidFill>
                            <a:schemeClr val="dk1"/>
                          </a:solidFill>
                          <a:latin typeface="Calibri"/>
                          <a:ea typeface="Calibri"/>
                          <a:cs typeface="Calibri"/>
                          <a:sym typeface="Calibri"/>
                        </a:rPr>
                        <a:t>  Home Page</a:t>
                      </a:r>
                      <a:endParaRPr sz="1100" u="none" strike="noStrike" cap="none" dirty="0">
                        <a:solidFill>
                          <a:schemeClr val="dk1"/>
                        </a:solidFill>
                        <a:latin typeface="Calibri"/>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extLst>
                  <a:ext uri="{0D108BD9-81ED-4DB2-BD59-A6C34878D82A}">
                    <a16:rowId xmlns="" xmlns:a16="http://schemas.microsoft.com/office/drawing/2014/main" val="10002"/>
                  </a:ext>
                </a:extLst>
              </a:tr>
              <a:tr h="342300">
                <a:tc rowSpan="2">
                  <a:txBody>
                    <a:bodyPr/>
                    <a:lstStyle/>
                    <a:p>
                      <a:pPr marL="0" marR="0" lvl="0" indent="0" algn="ctr" rtl="0">
                        <a:lnSpc>
                          <a:spcPct val="100000"/>
                        </a:lnSpc>
                        <a:spcBef>
                          <a:spcPts val="0"/>
                        </a:spcBef>
                        <a:spcAft>
                          <a:spcPts val="0"/>
                        </a:spcAft>
                        <a:buNone/>
                      </a:pPr>
                      <a:r>
                        <a:rPr lang="en-US" sz="1100" u="none" strike="noStrike" cap="none" dirty="0">
                          <a:solidFill>
                            <a:schemeClr val="dk1"/>
                          </a:solidFill>
                          <a:latin typeface="Calibri"/>
                          <a:ea typeface="Calibri"/>
                          <a:cs typeface="Calibri"/>
                          <a:sym typeface="Calibri"/>
                        </a:rPr>
                        <a:t>14</a:t>
                      </a:r>
                      <a:endParaRPr dirty="0"/>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gridSpan="4">
                  <a:txBody>
                    <a:bodyPr/>
                    <a:lstStyle/>
                    <a:p>
                      <a:pPr algn="ctr" fontAlgn="b"/>
                      <a:r>
                        <a:rPr lang="en-US" sz="1100" b="0" i="0" u="none" strike="noStrike" dirty="0">
                          <a:solidFill>
                            <a:srgbClr val="000000"/>
                          </a:solidFill>
                          <a:effectLst/>
                          <a:latin typeface="Work Sans" pitchFamily="2" charset="0"/>
                        </a:rPr>
                        <a:t>I want to login to the website to </a:t>
                      </a:r>
                      <a:r>
                        <a:rPr lang="en-US" sz="1100" b="0" i="0" u="none" strike="noStrike">
                          <a:solidFill>
                            <a:srgbClr val="000000"/>
                          </a:solidFill>
                          <a:effectLst/>
                          <a:latin typeface="Work Sans" pitchFamily="2" charset="0"/>
                        </a:rPr>
                        <a:t>store any </a:t>
                      </a:r>
                      <a:r>
                        <a:rPr lang="en-US" sz="1100" b="0" i="0" u="none" strike="noStrike" dirty="0">
                          <a:solidFill>
                            <a:srgbClr val="000000"/>
                          </a:solidFill>
                          <a:effectLst/>
                          <a:latin typeface="Work Sans" pitchFamily="2" charset="0"/>
                        </a:rPr>
                        <a:t>information.</a:t>
                      </a:r>
                    </a:p>
                    <a:p>
                      <a:pPr marL="0" marR="0" lvl="0" indent="0" algn="ctr" rtl="0">
                        <a:lnSpc>
                          <a:spcPct val="100000"/>
                        </a:lnSpc>
                        <a:spcBef>
                          <a:spcPts val="0"/>
                        </a:spcBef>
                        <a:spcAft>
                          <a:spcPts val="0"/>
                        </a:spcAft>
                        <a:buNone/>
                      </a:pPr>
                      <a:endParaRPr sz="1100" u="none" strike="noStrike" cap="none" dirty="0">
                        <a:solidFill>
                          <a:schemeClr val="dk1"/>
                        </a:solidFill>
                        <a:latin typeface="Calibri"/>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3"/>
                  </a:ext>
                </a:extLst>
              </a:tr>
              <a:tr h="957275">
                <a:tc vMerge="1">
                  <a:txBody>
                    <a:bodyPr/>
                    <a:lstStyle/>
                    <a:p>
                      <a:endParaRPr lang="en-US"/>
                    </a:p>
                  </a:txBody>
                  <a:tcPr/>
                </a:tc>
                <a:tc>
                  <a:txBody>
                    <a:bodyPr/>
                    <a:lstStyle/>
                    <a:p>
                      <a:pPr marL="9144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A user wants to login to the website to store the information.</a:t>
                      </a:r>
                      <a:endParaRPr sz="1100" u="none" strike="noStrike" cap="none" dirty="0">
                        <a:solidFill>
                          <a:schemeClr val="dk1"/>
                        </a:solidFill>
                        <a:latin typeface="Calibri"/>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I want to login to the website using my login details to store any information. </a:t>
                      </a:r>
                      <a:endParaRPr sz="1100" u="none" strike="noStrike" cap="none" dirty="0"/>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dirty="0" err="1">
                          <a:solidFill>
                            <a:schemeClr val="dk1"/>
                          </a:solidFill>
                          <a:latin typeface="Arial"/>
                          <a:ea typeface="Arial"/>
                          <a:cs typeface="Arial"/>
                          <a:sym typeface="Arial"/>
                        </a:rPr>
                        <a:t>EcoScan</a:t>
                      </a:r>
                      <a:r>
                        <a:rPr lang="en-US" sz="1100" b="0" i="0" u="none" strike="noStrike" cap="none" dirty="0">
                          <a:solidFill>
                            <a:schemeClr val="dk1"/>
                          </a:solidFill>
                          <a:latin typeface="Arial"/>
                          <a:ea typeface="Arial"/>
                          <a:cs typeface="Arial"/>
                          <a:sym typeface="Arial"/>
                        </a:rPr>
                        <a:t> website will log you in and store the information given.</a:t>
                      </a:r>
                      <a:endParaRPr sz="1100" u="none" strike="noStrike" cap="none" dirty="0">
                        <a:solidFill>
                          <a:schemeClr val="dk1"/>
                        </a:solidFill>
                        <a:latin typeface="Calibri"/>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dirty="0">
                          <a:solidFill>
                            <a:schemeClr val="dk1"/>
                          </a:solidFill>
                          <a:latin typeface="Arial"/>
                          <a:ea typeface="Calibri"/>
                          <a:cs typeface="Arial"/>
                          <a:sym typeface="Arial"/>
                        </a:rPr>
                        <a:t>     Log In</a:t>
                      </a:r>
                      <a:endParaRPr sz="1100" u="none" strike="noStrike" cap="none" dirty="0">
                        <a:solidFill>
                          <a:schemeClr val="dk1"/>
                        </a:solidFill>
                        <a:latin typeface="Calibri"/>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extLst>
                  <a:ext uri="{0D108BD9-81ED-4DB2-BD59-A6C34878D82A}">
                    <a16:rowId xmlns="" xmlns:a16="http://schemas.microsoft.com/office/drawing/2014/main" val="10004"/>
                  </a:ext>
                </a:extLst>
              </a:tr>
              <a:tr h="332700">
                <a:tc rowSpan="2">
                  <a:txBody>
                    <a:bodyPr/>
                    <a:lstStyle/>
                    <a:p>
                      <a:pPr marL="0" marR="0" lvl="0" indent="0" algn="ctr" rtl="0">
                        <a:lnSpc>
                          <a:spcPct val="100000"/>
                        </a:lnSpc>
                        <a:spcBef>
                          <a:spcPts val="0"/>
                        </a:spcBef>
                        <a:spcAft>
                          <a:spcPts val="0"/>
                        </a:spcAft>
                        <a:buNone/>
                      </a:pPr>
                      <a:r>
                        <a:rPr lang="en-US" sz="1100" u="none" strike="noStrike" cap="none" dirty="0">
                          <a:solidFill>
                            <a:schemeClr val="dk1"/>
                          </a:solidFill>
                          <a:latin typeface="Arial"/>
                          <a:ea typeface="Arial"/>
                          <a:cs typeface="Arial"/>
                          <a:sym typeface="Arial"/>
                        </a:rPr>
                        <a:t>15</a:t>
                      </a:r>
                      <a:endParaRPr dirty="0"/>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gridSpan="4">
                  <a:txBody>
                    <a:bodyPr/>
                    <a:lstStyle/>
                    <a:p>
                      <a:pPr algn="ctr" fontAlgn="b"/>
                      <a:r>
                        <a:rPr lang="en-US" sz="1100" b="0" i="0" u="none" strike="noStrike" dirty="0">
                          <a:solidFill>
                            <a:srgbClr val="000000"/>
                          </a:solidFill>
                          <a:effectLst/>
                          <a:latin typeface="Work Sans" pitchFamily="2" charset="0"/>
                        </a:rPr>
                        <a:t>I want to logout so that my information and reports are secure.</a:t>
                      </a:r>
                    </a:p>
                    <a:p>
                      <a:pPr marL="0" marR="0" lvl="0" indent="0" algn="ctr"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a:txBody>
                  <a:tcPr marL="9525" marR="9525" marT="9525" marB="45725"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957275">
                <a:tc vMerge="1">
                  <a:txBody>
                    <a:bodyPr/>
                    <a:lstStyle/>
                    <a:p>
                      <a:endParaRPr lang="en-US"/>
                    </a:p>
                  </a:txBody>
                  <a:tcPr/>
                </a:tc>
                <a:tc>
                  <a:txBody>
                    <a:bodyPr/>
                    <a:lstStyle/>
                    <a:p>
                      <a:pPr marL="9144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A user want to logout and secure the information.</a:t>
                      </a:r>
                      <a:endParaRPr sz="1100" u="none" strike="noStrike" cap="none" dirty="0">
                        <a:solidFill>
                          <a:schemeClr val="dk1"/>
                        </a:solidFill>
                        <a:latin typeface="Calibri"/>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 I want to logout from my account to secure my information.</a:t>
                      </a:r>
                      <a:endParaRPr sz="1100" b="0" u="none" strike="noStrike" cap="none" dirty="0"/>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u="none" strike="noStrike" cap="none" dirty="0" err="1">
                          <a:solidFill>
                            <a:schemeClr val="dk1"/>
                          </a:solidFill>
                          <a:latin typeface="Calibri"/>
                          <a:ea typeface="Calibri"/>
                          <a:cs typeface="Calibri"/>
                          <a:sym typeface="Calibri"/>
                        </a:rPr>
                        <a:t>EcoScan</a:t>
                      </a:r>
                      <a:r>
                        <a:rPr lang="en-US" sz="1100" u="none" strike="noStrike" cap="none" dirty="0">
                          <a:solidFill>
                            <a:schemeClr val="dk1"/>
                          </a:solidFill>
                          <a:latin typeface="Calibri"/>
                          <a:ea typeface="Calibri"/>
                          <a:cs typeface="Calibri"/>
                          <a:sym typeface="Calibri"/>
                        </a:rPr>
                        <a:t> website will log you out by securing your information.</a:t>
                      </a:r>
                      <a:endParaRPr dirty="0"/>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tc>
                  <a:txBody>
                    <a:bodyPr/>
                    <a:lstStyle/>
                    <a:p>
                      <a:pPr marL="9144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    Log Out</a:t>
                      </a:r>
                      <a:endParaRPr sz="1100" u="none" strike="noStrike" cap="none" dirty="0">
                        <a:solidFill>
                          <a:schemeClr val="dk1"/>
                        </a:solidFill>
                        <a:latin typeface="Calibri"/>
                        <a:ea typeface="Calibri"/>
                        <a:cs typeface="Calibri"/>
                        <a:sym typeface="Calibri"/>
                      </a:endParaRPr>
                    </a:p>
                  </a:txBody>
                  <a:tcPr marL="9525" marR="9525" marT="95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4E6DE"/>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9436298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1A9DB875-86D5-5B48-4829-5EFC36922E5C}"/>
              </a:ext>
            </a:extLst>
          </p:cNvPr>
          <p:cNvSpPr>
            <a:spLocks noGrp="1"/>
          </p:cNvSpPr>
          <p:nvPr>
            <p:ph type="title"/>
          </p:nvPr>
        </p:nvSpPr>
        <p:spPr/>
        <p:txBody>
          <a:bodyPr/>
          <a:lstStyle/>
          <a:p>
            <a:r>
              <a:rPr lang="en-IN" sz="1800" dirty="0"/>
              <a:t>Sprint 3 BACKLOG</a:t>
            </a:r>
          </a:p>
        </p:txBody>
      </p:sp>
      <p:pic>
        <p:nvPicPr>
          <p:cNvPr id="7" name="Picture 6" descr="Green patterned leaves">
            <a:extLst>
              <a:ext uri="{FF2B5EF4-FFF2-40B4-BE49-F238E27FC236}">
                <a16:creationId xmlns="" xmlns:a16="http://schemas.microsoft.com/office/drawing/2014/main" id="{98E17785-A942-CBFF-DC0E-BE39F91173EA}"/>
              </a:ext>
            </a:extLst>
          </p:cNvPr>
          <p:cNvPicPr>
            <a:picLocks noChangeAspect="1"/>
          </p:cNvPicPr>
          <p:nvPr/>
        </p:nvPicPr>
        <p:blipFill rotWithShape="1">
          <a:blip r:embed="rId2"/>
          <a:srcRect t="21997" b="21997"/>
          <a:stretch/>
        </p:blipFill>
        <p:spPr>
          <a:xfrm>
            <a:off x="847344" y="1428754"/>
            <a:ext cx="7815072" cy="2921597"/>
          </a:xfrm>
          <a:prstGeom prst="rect">
            <a:avLst/>
          </a:prstGeom>
          <a:noFill/>
        </p:spPr>
      </p:pic>
    </p:spTree>
    <p:extLst>
      <p:ext uri="{BB962C8B-B14F-4D97-AF65-F5344CB8AC3E}">
        <p14:creationId xmlns:p14="http://schemas.microsoft.com/office/powerpoint/2010/main" val="21422091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7649E2-51E2-404C-7DE6-4E8C3E9E46EB}"/>
              </a:ext>
            </a:extLst>
          </p:cNvPr>
          <p:cNvSpPr>
            <a:spLocks noGrp="1"/>
          </p:cNvSpPr>
          <p:nvPr>
            <p:ph type="title"/>
          </p:nvPr>
        </p:nvSpPr>
        <p:spPr/>
        <p:txBody>
          <a:bodyPr/>
          <a:lstStyle/>
          <a:p>
            <a:r>
              <a:rPr lang="en-US" b="0" i="0" dirty="0">
                <a:solidFill>
                  <a:srgbClr val="1F1F1F"/>
                </a:solidFill>
                <a:effectLst/>
                <a:highlight>
                  <a:srgbClr val="FFFFFF"/>
                </a:highlight>
                <a:latin typeface="Google Sans"/>
              </a:rPr>
              <a:t>Sprint 3 Backlog</a:t>
            </a:r>
            <a:endParaRPr lang="en-IN" dirty="0"/>
          </a:p>
        </p:txBody>
      </p:sp>
      <p:graphicFrame>
        <p:nvGraphicFramePr>
          <p:cNvPr id="3" name="Table 2">
            <a:extLst>
              <a:ext uri="{FF2B5EF4-FFF2-40B4-BE49-F238E27FC236}">
                <a16:creationId xmlns="" xmlns:a16="http://schemas.microsoft.com/office/drawing/2014/main" id="{016BCAF4-9A2E-1AB9-827B-D80903DCF8AA}"/>
              </a:ext>
            </a:extLst>
          </p:cNvPr>
          <p:cNvGraphicFramePr>
            <a:graphicFrameLocks noGrp="1"/>
          </p:cNvGraphicFramePr>
          <p:nvPr>
            <p:extLst>
              <p:ext uri="{D42A27DB-BD31-4B8C-83A1-F6EECF244321}">
                <p14:modId xmlns:p14="http://schemas.microsoft.com/office/powerpoint/2010/main" val="173945909"/>
              </p:ext>
            </p:extLst>
          </p:nvPr>
        </p:nvGraphicFramePr>
        <p:xfrm>
          <a:off x="1027218" y="1432045"/>
          <a:ext cx="7077372" cy="2454399"/>
        </p:xfrm>
        <a:graphic>
          <a:graphicData uri="http://schemas.openxmlformats.org/drawingml/2006/table">
            <a:tbl>
              <a:tblPr firstRow="1" bandRow="1">
                <a:tableStyleId>{0A27A0F1-0E29-4EE9-A61D-B71EBF552DB8}</a:tableStyleId>
              </a:tblPr>
              <a:tblGrid>
                <a:gridCol w="973455">
                  <a:extLst>
                    <a:ext uri="{9D8B030D-6E8A-4147-A177-3AD203B41FA5}">
                      <a16:colId xmlns="" xmlns:a16="http://schemas.microsoft.com/office/drawing/2014/main" val="3263510298"/>
                    </a:ext>
                  </a:extLst>
                </a:gridCol>
                <a:gridCol w="879853">
                  <a:extLst>
                    <a:ext uri="{9D8B030D-6E8A-4147-A177-3AD203B41FA5}">
                      <a16:colId xmlns="" xmlns:a16="http://schemas.microsoft.com/office/drawing/2014/main" val="3274366732"/>
                    </a:ext>
                  </a:extLst>
                </a:gridCol>
                <a:gridCol w="4322619">
                  <a:extLst>
                    <a:ext uri="{9D8B030D-6E8A-4147-A177-3AD203B41FA5}">
                      <a16:colId xmlns="" xmlns:a16="http://schemas.microsoft.com/office/drawing/2014/main" val="1075151073"/>
                    </a:ext>
                  </a:extLst>
                </a:gridCol>
                <a:gridCol w="901445">
                  <a:extLst>
                    <a:ext uri="{9D8B030D-6E8A-4147-A177-3AD203B41FA5}">
                      <a16:colId xmlns="" xmlns:a16="http://schemas.microsoft.com/office/drawing/2014/main" val="1385733360"/>
                    </a:ext>
                  </a:extLst>
                </a:gridCol>
              </a:tblGrid>
              <a:tr h="219155">
                <a:tc>
                  <a:txBody>
                    <a:bodyPr/>
                    <a:lstStyle/>
                    <a:p>
                      <a:pPr algn="ctr"/>
                      <a:r>
                        <a:rPr lang="en-US" sz="1100" b="1" dirty="0">
                          <a:latin typeface="Work Sans" pitchFamily="2" charset="77"/>
                        </a:rPr>
                        <a:t>Estimation</a:t>
                      </a:r>
                    </a:p>
                  </a:txBody>
                  <a:tcPr>
                    <a:solidFill>
                      <a:schemeClr val="accent5">
                        <a:lumMod val="40000"/>
                        <a:lumOff val="60000"/>
                      </a:schemeClr>
                    </a:solidFill>
                  </a:tcPr>
                </a:tc>
                <a:tc>
                  <a:txBody>
                    <a:bodyPr/>
                    <a:lstStyle/>
                    <a:p>
                      <a:pPr algn="ctr" fontAlgn="b"/>
                      <a:r>
                        <a:rPr lang="en-IN" sz="1100" b="1" u="none" strike="noStrike" dirty="0">
                          <a:effectLst/>
                          <a:latin typeface="Work Sans" pitchFamily="2" charset="0"/>
                        </a:rPr>
                        <a:t>ID</a:t>
                      </a:r>
                      <a:endParaRPr lang="en-IN" sz="1100" b="1"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IN" sz="1100" b="1" u="none" strike="noStrike" dirty="0">
                          <a:effectLst/>
                          <a:latin typeface="Work Sans" pitchFamily="2" charset="0"/>
                        </a:rPr>
                        <a:t>User Story</a:t>
                      </a:r>
                      <a:endParaRPr lang="en-IN" sz="1100" b="1"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IN" sz="1100" b="1" u="none" strike="noStrike" dirty="0">
                          <a:effectLst/>
                          <a:latin typeface="Work Sans" pitchFamily="2" charset="0"/>
                        </a:rPr>
                        <a:t>Status</a:t>
                      </a:r>
                      <a:endParaRPr lang="en-IN" sz="1100" b="1"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extLst>
                  <a:ext uri="{0D108BD9-81ED-4DB2-BD59-A6C34878D82A}">
                    <a16:rowId xmlns="" xmlns:a16="http://schemas.microsoft.com/office/drawing/2014/main" val="983949733"/>
                  </a:ext>
                </a:extLst>
              </a:tr>
              <a:tr h="313617">
                <a:tc>
                  <a:txBody>
                    <a:bodyPr/>
                    <a:lstStyle/>
                    <a:p>
                      <a:pPr algn="ctr"/>
                      <a:r>
                        <a:rPr lang="en-US" sz="1000" dirty="0"/>
                        <a:t>9</a:t>
                      </a:r>
                    </a:p>
                  </a:txBody>
                  <a:tcPr>
                    <a:solidFill>
                      <a:schemeClr val="accent5">
                        <a:lumMod val="40000"/>
                        <a:lumOff val="60000"/>
                      </a:schemeClr>
                    </a:solidFill>
                  </a:tcPr>
                </a:tc>
                <a:tc>
                  <a:txBody>
                    <a:bodyPr/>
                    <a:lstStyle/>
                    <a:p>
                      <a:pPr algn="ctr" fontAlgn="b"/>
                      <a:r>
                        <a:rPr lang="en-IN" sz="1000" u="none" strike="noStrike" dirty="0">
                          <a:effectLst/>
                          <a:latin typeface="Work Sans" pitchFamily="2" charset="0"/>
                        </a:rPr>
                        <a:t>PD-06</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US" sz="1000" u="none" strike="noStrike" dirty="0">
                          <a:effectLst/>
                          <a:latin typeface="Work Sans" pitchFamily="2" charset="0"/>
                        </a:rPr>
                        <a:t> I want to check the current weather conditions in my area.</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IN" sz="1000" u="none" strike="noStrike">
                          <a:effectLst/>
                          <a:latin typeface="Work Sans" pitchFamily="2" charset="0"/>
                        </a:rPr>
                        <a:t>To be done</a:t>
                      </a:r>
                      <a:endParaRPr lang="en-IN" sz="1000" b="0" i="0" u="none" strike="noStrike">
                        <a:solidFill>
                          <a:srgbClr val="000000"/>
                        </a:solidFill>
                        <a:effectLst/>
                        <a:latin typeface="Work Sans" pitchFamily="2" charset="0"/>
                      </a:endParaRPr>
                    </a:p>
                  </a:txBody>
                  <a:tcPr marL="1706" marR="1706" marT="1706" marB="0" anchor="b">
                    <a:solidFill>
                      <a:schemeClr val="accent5">
                        <a:lumMod val="40000"/>
                        <a:lumOff val="60000"/>
                      </a:schemeClr>
                    </a:solidFill>
                  </a:tcPr>
                </a:tc>
                <a:extLst>
                  <a:ext uri="{0D108BD9-81ED-4DB2-BD59-A6C34878D82A}">
                    <a16:rowId xmlns="" xmlns:a16="http://schemas.microsoft.com/office/drawing/2014/main" val="1197462731"/>
                  </a:ext>
                </a:extLst>
              </a:tr>
              <a:tr h="313617">
                <a:tc>
                  <a:txBody>
                    <a:bodyPr/>
                    <a:lstStyle/>
                    <a:p>
                      <a:pPr algn="ctr"/>
                      <a:r>
                        <a:rPr lang="en-US" sz="1000" dirty="0"/>
                        <a:t>10</a:t>
                      </a:r>
                    </a:p>
                  </a:txBody>
                  <a:tcPr>
                    <a:solidFill>
                      <a:schemeClr val="accent5">
                        <a:lumMod val="40000"/>
                        <a:lumOff val="60000"/>
                      </a:schemeClr>
                    </a:solidFill>
                  </a:tcPr>
                </a:tc>
                <a:tc>
                  <a:txBody>
                    <a:bodyPr/>
                    <a:lstStyle/>
                    <a:p>
                      <a:pPr algn="ctr" fontAlgn="b"/>
                      <a:r>
                        <a:rPr lang="en-IN" sz="1000" u="none" strike="noStrike" dirty="0">
                          <a:effectLst/>
                          <a:latin typeface="Work Sans" pitchFamily="2" charset="0"/>
                        </a:rPr>
                        <a:t>PD-07</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US" sz="1000" u="none" strike="noStrike" dirty="0">
                          <a:effectLst/>
                          <a:latin typeface="Work Sans" pitchFamily="2" charset="0"/>
                        </a:rPr>
                        <a:t> I want to view detailed weather reports and forecasts for agriculture planning.</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IN" sz="1000" u="none" strike="noStrike">
                          <a:effectLst/>
                          <a:latin typeface="Work Sans" pitchFamily="2" charset="0"/>
                        </a:rPr>
                        <a:t>To be done</a:t>
                      </a:r>
                      <a:endParaRPr lang="en-IN" sz="1000" b="0" i="0" u="none" strike="noStrike">
                        <a:solidFill>
                          <a:srgbClr val="000000"/>
                        </a:solidFill>
                        <a:effectLst/>
                        <a:latin typeface="Work Sans" pitchFamily="2" charset="0"/>
                      </a:endParaRPr>
                    </a:p>
                  </a:txBody>
                  <a:tcPr marL="1706" marR="1706" marT="1706" marB="0" anchor="b">
                    <a:solidFill>
                      <a:schemeClr val="accent5">
                        <a:lumMod val="40000"/>
                        <a:lumOff val="60000"/>
                      </a:schemeClr>
                    </a:solidFill>
                  </a:tcPr>
                </a:tc>
                <a:extLst>
                  <a:ext uri="{0D108BD9-81ED-4DB2-BD59-A6C34878D82A}">
                    <a16:rowId xmlns="" xmlns:a16="http://schemas.microsoft.com/office/drawing/2014/main" val="1818867404"/>
                  </a:ext>
                </a:extLst>
              </a:tr>
              <a:tr h="313617">
                <a:tc>
                  <a:txBody>
                    <a:bodyPr/>
                    <a:lstStyle/>
                    <a:p>
                      <a:pPr algn="ctr"/>
                      <a:r>
                        <a:rPr lang="en-US" sz="1000" dirty="0"/>
                        <a:t>6</a:t>
                      </a:r>
                    </a:p>
                  </a:txBody>
                  <a:tcPr>
                    <a:solidFill>
                      <a:schemeClr val="accent5">
                        <a:lumMod val="40000"/>
                        <a:lumOff val="60000"/>
                      </a:schemeClr>
                    </a:solidFill>
                  </a:tcPr>
                </a:tc>
                <a:tc>
                  <a:txBody>
                    <a:bodyPr/>
                    <a:lstStyle/>
                    <a:p>
                      <a:pPr algn="ctr" fontAlgn="b"/>
                      <a:r>
                        <a:rPr lang="en-IN" sz="1000" u="none" strike="noStrike" dirty="0">
                          <a:effectLst/>
                          <a:latin typeface="Work Sans" pitchFamily="2" charset="0"/>
                        </a:rPr>
                        <a:t>PD-08</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US" sz="1000" u="none" strike="noStrike" dirty="0">
                          <a:effectLst/>
                          <a:latin typeface="Work Sans" pitchFamily="2" charset="0"/>
                        </a:rPr>
                        <a:t> I want to check soil type and recommended plantations for my geographical area.</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IN" sz="1000" u="none" strike="noStrike" dirty="0">
                          <a:effectLst/>
                          <a:latin typeface="Work Sans" pitchFamily="2" charset="0"/>
                        </a:rPr>
                        <a:t>To be done</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extLst>
                  <a:ext uri="{0D108BD9-81ED-4DB2-BD59-A6C34878D82A}">
                    <a16:rowId xmlns="" xmlns:a16="http://schemas.microsoft.com/office/drawing/2014/main" val="3192865911"/>
                  </a:ext>
                </a:extLst>
              </a:tr>
              <a:tr h="313617">
                <a:tc>
                  <a:txBody>
                    <a:bodyPr/>
                    <a:lstStyle/>
                    <a:p>
                      <a:pPr algn="ctr"/>
                      <a:r>
                        <a:rPr lang="en-US" sz="1000" dirty="0"/>
                        <a:t>6</a:t>
                      </a:r>
                    </a:p>
                  </a:txBody>
                  <a:tcPr>
                    <a:solidFill>
                      <a:schemeClr val="accent5">
                        <a:lumMod val="40000"/>
                        <a:lumOff val="60000"/>
                      </a:schemeClr>
                    </a:solidFill>
                  </a:tcPr>
                </a:tc>
                <a:tc>
                  <a:txBody>
                    <a:bodyPr/>
                    <a:lstStyle/>
                    <a:p>
                      <a:pPr algn="ctr" fontAlgn="b"/>
                      <a:r>
                        <a:rPr lang="en-IN" sz="1000" u="none" strike="noStrike" dirty="0">
                          <a:effectLst/>
                          <a:latin typeface="Work Sans" pitchFamily="2" charset="0"/>
                        </a:rPr>
                        <a:t>PD-09</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US" sz="1000" u="none" strike="noStrike" dirty="0">
                          <a:effectLst/>
                          <a:latin typeface="Work Sans" pitchFamily="2" charset="0"/>
                        </a:rPr>
                        <a:t> I want information about suitable crops and growth conditions for my area.</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IN" sz="1000" u="none" strike="noStrike">
                          <a:effectLst/>
                          <a:latin typeface="Work Sans" pitchFamily="2" charset="0"/>
                        </a:rPr>
                        <a:t>To be done</a:t>
                      </a:r>
                      <a:endParaRPr lang="en-IN" sz="1000" b="0" i="0" u="none" strike="noStrike">
                        <a:solidFill>
                          <a:srgbClr val="000000"/>
                        </a:solidFill>
                        <a:effectLst/>
                        <a:latin typeface="Work Sans" pitchFamily="2" charset="0"/>
                      </a:endParaRPr>
                    </a:p>
                  </a:txBody>
                  <a:tcPr marL="1706" marR="1706" marT="1706" marB="0" anchor="b">
                    <a:solidFill>
                      <a:schemeClr val="accent5">
                        <a:lumMod val="40000"/>
                        <a:lumOff val="60000"/>
                      </a:schemeClr>
                    </a:solidFill>
                  </a:tcPr>
                </a:tc>
                <a:extLst>
                  <a:ext uri="{0D108BD9-81ED-4DB2-BD59-A6C34878D82A}">
                    <a16:rowId xmlns="" xmlns:a16="http://schemas.microsoft.com/office/drawing/2014/main" val="2241777208"/>
                  </a:ext>
                </a:extLst>
              </a:tr>
              <a:tr h="313617">
                <a:tc>
                  <a:txBody>
                    <a:bodyPr/>
                    <a:lstStyle/>
                    <a:p>
                      <a:pPr algn="ctr"/>
                      <a:r>
                        <a:rPr lang="en-US" sz="1000" dirty="0"/>
                        <a:t>5</a:t>
                      </a:r>
                    </a:p>
                  </a:txBody>
                  <a:tcPr>
                    <a:solidFill>
                      <a:schemeClr val="accent5">
                        <a:lumMod val="40000"/>
                        <a:lumOff val="60000"/>
                      </a:schemeClr>
                    </a:solidFill>
                  </a:tcPr>
                </a:tc>
                <a:tc>
                  <a:txBody>
                    <a:bodyPr/>
                    <a:lstStyle/>
                    <a:p>
                      <a:pPr algn="ctr" fontAlgn="b"/>
                      <a:r>
                        <a:rPr lang="en-IN" sz="1000" u="none" strike="noStrike" dirty="0">
                          <a:effectLst/>
                          <a:latin typeface="Work Sans" pitchFamily="2" charset="0"/>
                        </a:rPr>
                        <a:t>PD-10</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US" sz="1000" u="none" strike="noStrike" dirty="0">
                          <a:effectLst/>
                          <a:latin typeface="Work Sans" pitchFamily="2" charset="0"/>
                        </a:rPr>
                        <a:t> I want to see the latest news related to agriculture and farming practices.</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IN" sz="1000" u="none" strike="noStrike" dirty="0">
                          <a:effectLst/>
                          <a:latin typeface="Work Sans" pitchFamily="2" charset="0"/>
                        </a:rPr>
                        <a:t>To be done</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extLst>
                  <a:ext uri="{0D108BD9-81ED-4DB2-BD59-A6C34878D82A}">
                    <a16:rowId xmlns="" xmlns:a16="http://schemas.microsoft.com/office/drawing/2014/main" val="1071007427"/>
                  </a:ext>
                </a:extLst>
              </a:tr>
              <a:tr h="313617">
                <a:tc>
                  <a:txBody>
                    <a:bodyPr/>
                    <a:lstStyle/>
                    <a:p>
                      <a:pPr algn="ctr"/>
                      <a:r>
                        <a:rPr lang="en-US" sz="1000" dirty="0"/>
                        <a:t>4</a:t>
                      </a:r>
                    </a:p>
                  </a:txBody>
                  <a:tcPr>
                    <a:solidFill>
                      <a:schemeClr val="accent5">
                        <a:lumMod val="40000"/>
                        <a:lumOff val="60000"/>
                      </a:schemeClr>
                    </a:solidFill>
                  </a:tcPr>
                </a:tc>
                <a:tc>
                  <a:txBody>
                    <a:bodyPr/>
                    <a:lstStyle/>
                    <a:p>
                      <a:pPr algn="ctr" fontAlgn="b"/>
                      <a:r>
                        <a:rPr lang="en-IN" sz="1000" u="none" strike="noStrike" dirty="0">
                          <a:effectLst/>
                          <a:latin typeface="Work Sans" pitchFamily="2" charset="0"/>
                        </a:rPr>
                        <a:t>PD-11</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US" sz="1000" u="none" strike="noStrike" dirty="0">
                          <a:effectLst/>
                          <a:latin typeface="Work Sans" pitchFamily="2" charset="0"/>
                        </a:rPr>
                        <a:t> I want to receive notifications or updates about my uploaded plant reports.</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IN" sz="1000" u="none" strike="noStrike" dirty="0">
                          <a:effectLst/>
                          <a:latin typeface="Work Sans" pitchFamily="2" charset="0"/>
                        </a:rPr>
                        <a:t>To be done</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extLst>
                  <a:ext uri="{0D108BD9-81ED-4DB2-BD59-A6C34878D82A}">
                    <a16:rowId xmlns="" xmlns:a16="http://schemas.microsoft.com/office/drawing/2014/main" val="3379743822"/>
                  </a:ext>
                </a:extLst>
              </a:tr>
              <a:tr h="313617">
                <a:tc>
                  <a:txBody>
                    <a:bodyPr/>
                    <a:lstStyle/>
                    <a:p>
                      <a:pPr algn="ctr"/>
                      <a:r>
                        <a:rPr lang="en-US" sz="1000" dirty="0"/>
                        <a:t>5</a:t>
                      </a:r>
                    </a:p>
                  </a:txBody>
                  <a:tcPr>
                    <a:solidFill>
                      <a:schemeClr val="accent5">
                        <a:lumMod val="40000"/>
                        <a:lumOff val="60000"/>
                      </a:schemeClr>
                    </a:solidFill>
                  </a:tcPr>
                </a:tc>
                <a:tc>
                  <a:txBody>
                    <a:bodyPr/>
                    <a:lstStyle/>
                    <a:p>
                      <a:pPr algn="ctr" fontAlgn="b"/>
                      <a:r>
                        <a:rPr lang="en-IN" sz="1000" u="none" strike="noStrike" dirty="0">
                          <a:effectLst/>
                          <a:latin typeface="Work Sans" pitchFamily="2" charset="0"/>
                        </a:rPr>
                        <a:t>PD-12</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US" sz="1000" u="none" strike="noStrike" dirty="0">
                          <a:effectLst/>
                          <a:latin typeface="Work Sans" pitchFamily="2" charset="0"/>
                        </a:rPr>
                        <a:t> I want to explore and learn about new farming technologies and practices.</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IN" sz="1000" u="none" strike="noStrike" dirty="0">
                          <a:effectLst/>
                          <a:latin typeface="Work Sans" pitchFamily="2" charset="0"/>
                        </a:rPr>
                        <a:t>To be </a:t>
                      </a:r>
                      <a:r>
                        <a:rPr lang="en-IN" sz="1000" u="none" strike="noStrike" dirty="0" smtClean="0">
                          <a:effectLst/>
                          <a:latin typeface="Work Sans" pitchFamily="2" charset="0"/>
                        </a:rPr>
                        <a:t>done</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extLst>
                  <a:ext uri="{0D108BD9-81ED-4DB2-BD59-A6C34878D82A}">
                    <a16:rowId xmlns="" xmlns:a16="http://schemas.microsoft.com/office/drawing/2014/main" val="2103610154"/>
                  </a:ext>
                </a:extLst>
              </a:tr>
            </a:tbl>
          </a:graphicData>
        </a:graphic>
      </p:graphicFrame>
    </p:spTree>
    <p:extLst>
      <p:ext uri="{BB962C8B-B14F-4D97-AF65-F5344CB8AC3E}">
        <p14:creationId xmlns:p14="http://schemas.microsoft.com/office/powerpoint/2010/main" val="6530546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6A877B-D434-9579-BA01-CEA5DBF371CA}"/>
              </a:ext>
            </a:extLst>
          </p:cNvPr>
          <p:cNvSpPr>
            <a:spLocks noGrp="1"/>
          </p:cNvSpPr>
          <p:nvPr>
            <p:ph type="title"/>
          </p:nvPr>
        </p:nvSpPr>
        <p:spPr>
          <a:xfrm>
            <a:off x="704760" y="391125"/>
            <a:ext cx="5185500" cy="951000"/>
          </a:xfrm>
        </p:spPr>
        <p:txBody>
          <a:bodyPr/>
          <a:lstStyle/>
          <a:p>
            <a:r>
              <a:rPr lang="en-IN" dirty="0"/>
              <a:t>Test Cases</a:t>
            </a:r>
          </a:p>
        </p:txBody>
      </p:sp>
      <p:sp>
        <p:nvSpPr>
          <p:cNvPr id="4" name="Star: 5 Points 3">
            <a:extLst>
              <a:ext uri="{FF2B5EF4-FFF2-40B4-BE49-F238E27FC236}">
                <a16:creationId xmlns="" xmlns:a16="http://schemas.microsoft.com/office/drawing/2014/main" id="{D51EDC32-4634-8A65-CAF4-6ED7DDDBA6EE}"/>
              </a:ext>
            </a:extLst>
          </p:cNvPr>
          <p:cNvSpPr/>
          <p:nvPr/>
        </p:nvSpPr>
        <p:spPr>
          <a:xfrm>
            <a:off x="152400" y="219330"/>
            <a:ext cx="731520" cy="441960"/>
          </a:xfrm>
          <a:prstGeom prst="star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graphicFrame>
        <p:nvGraphicFramePr>
          <p:cNvPr id="5" name="Table 9">
            <a:extLst>
              <a:ext uri="{FF2B5EF4-FFF2-40B4-BE49-F238E27FC236}">
                <a16:creationId xmlns="" xmlns:a16="http://schemas.microsoft.com/office/drawing/2014/main" id="{86DF7C21-F241-0CBB-F991-ED82245DB698}"/>
              </a:ext>
            </a:extLst>
          </p:cNvPr>
          <p:cNvGraphicFramePr/>
          <p:nvPr>
            <p:extLst>
              <p:ext uri="{D42A27DB-BD31-4B8C-83A1-F6EECF244321}">
                <p14:modId xmlns:p14="http://schemas.microsoft.com/office/powerpoint/2010/main" val="2598376333"/>
              </p:ext>
            </p:extLst>
          </p:nvPr>
        </p:nvGraphicFramePr>
        <p:xfrm>
          <a:off x="152400" y="963295"/>
          <a:ext cx="8766051" cy="3840352"/>
        </p:xfrm>
        <a:graphic>
          <a:graphicData uri="http://schemas.openxmlformats.org/drawingml/2006/table">
            <a:tbl>
              <a:tblPr>
                <a:tableStyleId>{69C7853C-536D-4A76-A0AE-DD22124D55A5}</a:tableStyleId>
              </a:tblPr>
              <a:tblGrid>
                <a:gridCol w="1351433">
                  <a:extLst>
                    <a:ext uri="{9D8B030D-6E8A-4147-A177-3AD203B41FA5}">
                      <a16:colId xmlns="" xmlns:a16="http://schemas.microsoft.com/office/drawing/2014/main" val="20000"/>
                    </a:ext>
                  </a:extLst>
                </a:gridCol>
                <a:gridCol w="1526754">
                  <a:extLst>
                    <a:ext uri="{9D8B030D-6E8A-4147-A177-3AD203B41FA5}">
                      <a16:colId xmlns="" xmlns:a16="http://schemas.microsoft.com/office/drawing/2014/main" val="20001"/>
                    </a:ext>
                  </a:extLst>
                </a:gridCol>
                <a:gridCol w="2447188">
                  <a:extLst>
                    <a:ext uri="{9D8B030D-6E8A-4147-A177-3AD203B41FA5}">
                      <a16:colId xmlns="" xmlns:a16="http://schemas.microsoft.com/office/drawing/2014/main" val="20002"/>
                    </a:ext>
                  </a:extLst>
                </a:gridCol>
                <a:gridCol w="2437273">
                  <a:extLst>
                    <a:ext uri="{9D8B030D-6E8A-4147-A177-3AD203B41FA5}">
                      <a16:colId xmlns="" xmlns:a16="http://schemas.microsoft.com/office/drawing/2014/main" val="20003"/>
                    </a:ext>
                  </a:extLst>
                </a:gridCol>
                <a:gridCol w="1003403">
                  <a:extLst>
                    <a:ext uri="{9D8B030D-6E8A-4147-A177-3AD203B41FA5}">
                      <a16:colId xmlns="" xmlns:a16="http://schemas.microsoft.com/office/drawing/2014/main" val="20004"/>
                    </a:ext>
                  </a:extLst>
                </a:gridCol>
              </a:tblGrid>
              <a:tr h="220825">
                <a:tc>
                  <a:txBody>
                    <a:bodyPr/>
                    <a:lstStyle/>
                    <a:p>
                      <a:pPr algn="ctr">
                        <a:lnSpc>
                          <a:spcPct val="100000"/>
                        </a:lnSpc>
                      </a:pPr>
                      <a:r>
                        <a:rPr lang="en-IN" sz="700" b="0" strike="noStrike" spc="-1" dirty="0">
                          <a:solidFill>
                            <a:schemeClr val="dk1"/>
                          </a:solidFill>
                          <a:latin typeface="Work Sans" pitchFamily="2" charset="0"/>
                        </a:rPr>
                        <a:t>Functionality to Test</a:t>
                      </a:r>
                      <a:endParaRPr lang="en-IN" sz="700" b="0" strike="noStrike" spc="-1" dirty="0">
                        <a:latin typeface="Work Sans" pitchFamily="2" charset="0"/>
                      </a:endParaRPr>
                    </a:p>
                  </a:txBody>
                  <a:tcPr marL="6120" marR="612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lnSpc>
                          <a:spcPct val="100000"/>
                        </a:lnSpc>
                      </a:pPr>
                      <a:r>
                        <a:rPr lang="en-IN" sz="700" b="0" strike="noStrike" spc="-1">
                          <a:solidFill>
                            <a:schemeClr val="dk1"/>
                          </a:solidFill>
                          <a:latin typeface="Work Sans" pitchFamily="2" charset="0"/>
                        </a:rPr>
                        <a:t>Test Case Scenarios</a:t>
                      </a:r>
                      <a:endParaRPr lang="en-IN" sz="700" b="0" strike="noStrike" spc="-1">
                        <a:latin typeface="Work Sans" pitchFamily="2" charset="0"/>
                      </a:endParaRPr>
                    </a:p>
                  </a:txBody>
                  <a:tcPr marL="6120" marR="6120" anchor="b">
                    <a:lnT w="12700" cap="flat" cmpd="sng" algn="ctr">
                      <a:solidFill>
                        <a:schemeClr val="tx1"/>
                      </a:solidFill>
                      <a:prstDash val="solid"/>
                      <a:round/>
                      <a:headEnd type="none" w="med" len="med"/>
                      <a:tailEnd type="none" w="med" len="med"/>
                    </a:lnT>
                  </a:tcPr>
                </a:tc>
                <a:tc>
                  <a:txBody>
                    <a:bodyPr/>
                    <a:lstStyle/>
                    <a:p>
                      <a:pPr algn="ctr">
                        <a:lnSpc>
                          <a:spcPct val="100000"/>
                        </a:lnSpc>
                      </a:pPr>
                      <a:r>
                        <a:rPr lang="en-IN" sz="700" b="0" strike="noStrike" spc="-1">
                          <a:solidFill>
                            <a:schemeClr val="dk1"/>
                          </a:solidFill>
                          <a:latin typeface="Work Sans" pitchFamily="2" charset="0"/>
                        </a:rPr>
                        <a:t> Expected Results</a:t>
                      </a:r>
                      <a:endParaRPr lang="en-IN" sz="700" b="0" strike="noStrike" spc="-1">
                        <a:latin typeface="Work Sans" pitchFamily="2" charset="0"/>
                      </a:endParaRPr>
                    </a:p>
                  </a:txBody>
                  <a:tcPr marL="6120" marR="6120" anchor="b">
                    <a:lnT w="12700" cap="flat" cmpd="sng" algn="ctr">
                      <a:solidFill>
                        <a:schemeClr val="tx1"/>
                      </a:solidFill>
                      <a:prstDash val="solid"/>
                      <a:round/>
                      <a:headEnd type="none" w="med" len="med"/>
                      <a:tailEnd type="none" w="med" len="med"/>
                    </a:lnT>
                  </a:tcPr>
                </a:tc>
                <a:tc>
                  <a:txBody>
                    <a:bodyPr/>
                    <a:lstStyle/>
                    <a:p>
                      <a:pPr algn="ctr">
                        <a:lnSpc>
                          <a:spcPct val="100000"/>
                        </a:lnSpc>
                      </a:pPr>
                      <a:r>
                        <a:rPr lang="en-IN" sz="700" b="0" strike="noStrike" spc="-1">
                          <a:solidFill>
                            <a:schemeClr val="dk1"/>
                          </a:solidFill>
                          <a:latin typeface="Work Sans" pitchFamily="2" charset="0"/>
                        </a:rPr>
                        <a:t>Actual Results</a:t>
                      </a:r>
                      <a:endParaRPr lang="en-IN" sz="700" b="0" strike="noStrike" spc="-1">
                        <a:latin typeface="Work Sans" pitchFamily="2" charset="0"/>
                      </a:endParaRPr>
                    </a:p>
                  </a:txBody>
                  <a:tcPr marL="6120" marR="6120" anchor="b">
                    <a:lnT w="12700" cap="flat" cmpd="sng" algn="ctr">
                      <a:solidFill>
                        <a:schemeClr val="tx1"/>
                      </a:solidFill>
                      <a:prstDash val="solid"/>
                      <a:round/>
                      <a:headEnd type="none" w="med" len="med"/>
                      <a:tailEnd type="none" w="med" len="med"/>
                    </a:lnT>
                  </a:tcPr>
                </a:tc>
                <a:tc>
                  <a:txBody>
                    <a:bodyPr/>
                    <a:lstStyle/>
                    <a:p>
                      <a:pPr algn="ctr">
                        <a:lnSpc>
                          <a:spcPct val="100000"/>
                        </a:lnSpc>
                      </a:pPr>
                      <a:r>
                        <a:rPr lang="en-IN" sz="700" b="0" strike="noStrike" spc="-1">
                          <a:latin typeface="Work Sans" pitchFamily="2" charset="0"/>
                        </a:rPr>
                        <a:t> </a:t>
                      </a:r>
                      <a:r>
                        <a:rPr lang="en-IN" sz="700" b="0" strike="noStrike" spc="-1">
                          <a:solidFill>
                            <a:schemeClr val="dk1"/>
                          </a:solidFill>
                          <a:latin typeface="Work Sans" pitchFamily="2" charset="0"/>
                        </a:rPr>
                        <a:t>Pass/Fail</a:t>
                      </a:r>
                      <a:endParaRPr lang="en-IN" sz="700" b="0" strike="noStrike" spc="-1">
                        <a:latin typeface="Work Sans" pitchFamily="2" charset="0"/>
                      </a:endParaRPr>
                    </a:p>
                  </a:txBody>
                  <a:tcPr marL="6120" marR="612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0"/>
                  </a:ext>
                </a:extLst>
              </a:tr>
              <a:tr h="560772">
                <a:tc>
                  <a:txBody>
                    <a:bodyPr/>
                    <a:lstStyle/>
                    <a:p>
                      <a:pPr>
                        <a:lnSpc>
                          <a:spcPct val="100000"/>
                        </a:lnSpc>
                      </a:pPr>
                      <a:r>
                        <a:rPr lang="en-IN" sz="700" b="0" strike="noStrike" spc="-1" dirty="0">
                          <a:solidFill>
                            <a:schemeClr val="dk1"/>
                          </a:solidFill>
                          <a:latin typeface="Work Sans" pitchFamily="2" charset="0"/>
                        </a:rPr>
                        <a:t>Image Upload Functionality</a:t>
                      </a:r>
                      <a:endParaRPr lang="en-IN" sz="700" b="0" strike="noStrike" spc="-1" dirty="0">
                        <a:latin typeface="Work Sans" pitchFamily="2" charset="0"/>
                      </a:endParaRPr>
                    </a:p>
                  </a:txBody>
                  <a:tcPr marL="6120" marR="6120" anchor="ctr">
                    <a:lnL w="12700" cap="flat" cmpd="sng" algn="ctr">
                      <a:solidFill>
                        <a:schemeClr val="tx1"/>
                      </a:solidFill>
                      <a:prstDash val="solid"/>
                      <a:round/>
                      <a:headEnd type="none" w="med" len="med"/>
                      <a:tailEnd type="none" w="med" len="med"/>
                    </a:lnL>
                  </a:tcPr>
                </a:tc>
                <a:tc>
                  <a:txBody>
                    <a:bodyPr/>
                    <a:lstStyle/>
                    <a:p>
                      <a:pPr>
                        <a:lnSpc>
                          <a:spcPct val="100000"/>
                        </a:lnSpc>
                      </a:pPr>
                      <a:r>
                        <a:rPr lang="en-US" sz="700" b="0" strike="noStrike" spc="-1" dirty="0">
                          <a:solidFill>
                            <a:schemeClr val="dk1"/>
                          </a:solidFill>
                          <a:latin typeface="Work Sans" pitchFamily="2" charset="0"/>
                        </a:rPr>
                        <a:t>User uploads a valid image of a plant leaf.</a:t>
                      </a:r>
                      <a:endParaRPr lang="en-IN" sz="700" b="0" strike="noStrike" spc="-1" dirty="0">
                        <a:latin typeface="Work Sans" pitchFamily="2" charset="0"/>
                      </a:endParaRPr>
                    </a:p>
                  </a:txBody>
                  <a:tcPr marL="6120" marR="6120" anchor="ctr"/>
                </a:tc>
                <a:tc>
                  <a:txBody>
                    <a:bodyPr/>
                    <a:lstStyle/>
                    <a:p>
                      <a:pPr>
                        <a:lnSpc>
                          <a:spcPct val="100000"/>
                        </a:lnSpc>
                      </a:pPr>
                      <a:r>
                        <a:rPr lang="en-US" sz="700" b="0" strike="noStrike" spc="-1" dirty="0">
                          <a:solidFill>
                            <a:schemeClr val="dk1"/>
                          </a:solidFill>
                          <a:latin typeface="Work Sans" pitchFamily="2" charset="0"/>
                        </a:rPr>
                        <a:t>The system should identify the disease, display prevention supplements, stage, and details.</a:t>
                      </a:r>
                      <a:endParaRPr lang="en-IN" sz="700" b="0" strike="noStrike" spc="-1" dirty="0">
                        <a:latin typeface="Work Sans" pitchFamily="2" charset="0"/>
                      </a:endParaRPr>
                    </a:p>
                  </a:txBody>
                  <a:tcPr marL="6120" marR="6120" anchor="ctr"/>
                </a:tc>
                <a:tc>
                  <a:txBody>
                    <a:bodyPr/>
                    <a:lstStyle/>
                    <a:p>
                      <a:pPr>
                        <a:lnSpc>
                          <a:spcPct val="100000"/>
                        </a:lnSpc>
                      </a:pPr>
                      <a:r>
                        <a:rPr lang="en-US" sz="700" b="0" strike="noStrike" spc="-1" dirty="0">
                          <a:solidFill>
                            <a:schemeClr val="dk1"/>
                          </a:solidFill>
                          <a:latin typeface="Work Sans" pitchFamily="2" charset="0"/>
                        </a:rPr>
                        <a:t>The system correctly identifies the disease, displays relevant information, and provides details. </a:t>
                      </a:r>
                      <a:endParaRPr lang="en-IN" sz="700" b="0" strike="noStrike" spc="-1" dirty="0">
                        <a:latin typeface="Work Sans" pitchFamily="2" charset="0"/>
                      </a:endParaRPr>
                    </a:p>
                  </a:txBody>
                  <a:tcPr marL="6120" marR="6120" anchor="ctr"/>
                </a:tc>
                <a:tc>
                  <a:txBody>
                    <a:bodyPr/>
                    <a:lstStyle/>
                    <a:p>
                      <a:pPr>
                        <a:lnSpc>
                          <a:spcPct val="100000"/>
                        </a:lnSpc>
                      </a:pPr>
                      <a:r>
                        <a:rPr lang="en-US" sz="700" b="0" strike="noStrike" spc="-1">
                          <a:solidFill>
                            <a:schemeClr val="dk1"/>
                          </a:solidFill>
                          <a:latin typeface="Work Sans" pitchFamily="2" charset="0"/>
                        </a:rPr>
                        <a:t>Pass</a:t>
                      </a:r>
                      <a:endParaRPr lang="en-IN" sz="700" b="0" strike="noStrike" spc="-1">
                        <a:latin typeface="Work Sans" pitchFamily="2" charset="0"/>
                      </a:endParaRPr>
                    </a:p>
                  </a:txBody>
                  <a:tcPr marL="6120" marR="612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1"/>
                  </a:ext>
                </a:extLst>
              </a:tr>
              <a:tr h="458813">
                <a:tc>
                  <a:txBody>
                    <a:bodyPr/>
                    <a:lstStyle/>
                    <a:p>
                      <a:pPr>
                        <a:lnSpc>
                          <a:spcPct val="100000"/>
                        </a:lnSpc>
                      </a:pPr>
                      <a:r>
                        <a:rPr lang="en-IN" sz="700" b="0" strike="noStrike" spc="-1">
                          <a:solidFill>
                            <a:schemeClr val="dk1"/>
                          </a:solidFill>
                          <a:latin typeface="Work Sans" pitchFamily="2" charset="0"/>
                        </a:rPr>
                        <a:t> </a:t>
                      </a:r>
                      <a:endParaRPr lang="en-IN" sz="700" b="0" strike="noStrike" spc="-1">
                        <a:latin typeface="Work Sans" pitchFamily="2" charset="0"/>
                      </a:endParaRPr>
                    </a:p>
                  </a:txBody>
                  <a:tcPr marL="6120" marR="6120" anchor="ctr">
                    <a:lnL w="12700" cap="flat" cmpd="sng" algn="ctr">
                      <a:solidFill>
                        <a:schemeClr val="tx1"/>
                      </a:solidFill>
                      <a:prstDash val="solid"/>
                      <a:round/>
                      <a:headEnd type="none" w="med" len="med"/>
                      <a:tailEnd type="none" w="med" len="med"/>
                    </a:lnL>
                  </a:tcPr>
                </a:tc>
                <a:tc>
                  <a:txBody>
                    <a:bodyPr/>
                    <a:lstStyle/>
                    <a:p>
                      <a:pPr>
                        <a:lnSpc>
                          <a:spcPct val="100000"/>
                        </a:lnSpc>
                      </a:pPr>
                      <a:r>
                        <a:rPr lang="en-US" sz="700" b="0" strike="noStrike" spc="-1">
                          <a:solidFill>
                            <a:schemeClr val="dk1"/>
                          </a:solidFill>
                          <a:latin typeface="Work Sans" pitchFamily="2" charset="0"/>
                        </a:rPr>
                        <a:t>User uploads an invalid image format.</a:t>
                      </a:r>
                      <a:endParaRPr lang="en-IN" sz="700" b="0" strike="noStrike" spc="-1">
                        <a:latin typeface="Work Sans" pitchFamily="2" charset="0"/>
                      </a:endParaRPr>
                    </a:p>
                  </a:txBody>
                  <a:tcPr marL="6120" marR="6120" anchor="ctr"/>
                </a:tc>
                <a:tc>
                  <a:txBody>
                    <a:bodyPr/>
                    <a:lstStyle/>
                    <a:p>
                      <a:pPr>
                        <a:lnSpc>
                          <a:spcPct val="100000"/>
                        </a:lnSpc>
                      </a:pPr>
                      <a:r>
                        <a:rPr lang="en-US" sz="700" b="0" strike="noStrike" spc="-1" dirty="0">
                          <a:solidFill>
                            <a:schemeClr val="dk1"/>
                          </a:solidFill>
                          <a:latin typeface="Work Sans" pitchFamily="2" charset="0"/>
                        </a:rPr>
                        <a:t>The system should prompt an error message indicating the unsupported format.</a:t>
                      </a:r>
                      <a:endParaRPr lang="en-IN" sz="700" b="0" strike="noStrike" spc="-1" dirty="0">
                        <a:latin typeface="Work Sans" pitchFamily="2" charset="0"/>
                      </a:endParaRPr>
                    </a:p>
                  </a:txBody>
                  <a:tcPr marL="6120" marR="6120" anchor="ctr"/>
                </a:tc>
                <a:tc>
                  <a:txBody>
                    <a:bodyPr/>
                    <a:lstStyle/>
                    <a:p>
                      <a:pPr>
                        <a:lnSpc>
                          <a:spcPct val="100000"/>
                        </a:lnSpc>
                      </a:pPr>
                      <a:r>
                        <a:rPr lang="en-US" sz="700" b="0" strike="noStrike" spc="-1">
                          <a:solidFill>
                            <a:schemeClr val="dk1"/>
                          </a:solidFill>
                          <a:latin typeface="Work Sans" pitchFamily="2" charset="0"/>
                        </a:rPr>
                        <a:t>The system correctly handles the invalid format and prompts the user with an appropriate message.</a:t>
                      </a:r>
                      <a:endParaRPr lang="en-IN" sz="700" b="0" strike="noStrike" spc="-1">
                        <a:latin typeface="Work Sans" pitchFamily="2" charset="0"/>
                      </a:endParaRPr>
                    </a:p>
                  </a:txBody>
                  <a:tcPr marL="6120" marR="6120" anchor="ctr"/>
                </a:tc>
                <a:tc>
                  <a:txBody>
                    <a:bodyPr/>
                    <a:lstStyle/>
                    <a:p>
                      <a:pPr>
                        <a:lnSpc>
                          <a:spcPct val="100000"/>
                        </a:lnSpc>
                      </a:pPr>
                      <a:r>
                        <a:rPr lang="en-US" sz="700" b="0" strike="noStrike" spc="-1">
                          <a:solidFill>
                            <a:schemeClr val="dk1"/>
                          </a:solidFill>
                          <a:latin typeface="Work Sans" pitchFamily="2" charset="0"/>
                        </a:rPr>
                        <a:t>Pass</a:t>
                      </a:r>
                      <a:endParaRPr lang="en-IN" sz="700" b="0" strike="noStrike" spc="-1">
                        <a:latin typeface="Work Sans" pitchFamily="2" charset="0"/>
                      </a:endParaRPr>
                    </a:p>
                  </a:txBody>
                  <a:tcPr marL="6120" marR="612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2"/>
                  </a:ext>
                </a:extLst>
              </a:tr>
              <a:tr h="560772">
                <a:tc>
                  <a:txBody>
                    <a:bodyPr/>
                    <a:lstStyle/>
                    <a:p>
                      <a:pPr>
                        <a:lnSpc>
                          <a:spcPct val="100000"/>
                        </a:lnSpc>
                      </a:pPr>
                      <a:r>
                        <a:rPr lang="en-IN" sz="700" b="0" strike="noStrike" spc="-1">
                          <a:solidFill>
                            <a:schemeClr val="dk1"/>
                          </a:solidFill>
                          <a:latin typeface="Work Sans" pitchFamily="2" charset="0"/>
                        </a:rPr>
                        <a:t> </a:t>
                      </a:r>
                      <a:endParaRPr lang="en-IN" sz="700" b="0" strike="noStrike" spc="-1">
                        <a:latin typeface="Work Sans" pitchFamily="2" charset="0"/>
                      </a:endParaRPr>
                    </a:p>
                  </a:txBody>
                  <a:tcPr marL="6120" marR="6120" anchor="ctr">
                    <a:lnL w="12700" cap="flat" cmpd="sng" algn="ctr">
                      <a:solidFill>
                        <a:schemeClr val="tx1"/>
                      </a:solidFill>
                      <a:prstDash val="solid"/>
                      <a:round/>
                      <a:headEnd type="none" w="med" len="med"/>
                      <a:tailEnd type="none" w="med" len="med"/>
                    </a:lnL>
                  </a:tcPr>
                </a:tc>
                <a:tc>
                  <a:txBody>
                    <a:bodyPr/>
                    <a:lstStyle/>
                    <a:p>
                      <a:pPr>
                        <a:lnSpc>
                          <a:spcPct val="100000"/>
                        </a:lnSpc>
                      </a:pPr>
                      <a:r>
                        <a:rPr lang="en-US" sz="700" b="0" strike="noStrike" spc="-1" dirty="0">
                          <a:solidFill>
                            <a:schemeClr val="dk1"/>
                          </a:solidFill>
                          <a:latin typeface="Work Sans" pitchFamily="2" charset="0"/>
                        </a:rPr>
                        <a:t>User uploads an image that is not a plant leaf.</a:t>
                      </a:r>
                      <a:endParaRPr lang="en-IN" sz="700" b="0" strike="noStrike" spc="-1" dirty="0">
                        <a:latin typeface="Work Sans" pitchFamily="2" charset="0"/>
                      </a:endParaRPr>
                    </a:p>
                  </a:txBody>
                  <a:tcPr marL="6120" marR="6120" anchor="ctr">
                    <a:lnR w="12700" cap="flat" cmpd="sng" algn="ctr">
                      <a:solidFill>
                        <a:schemeClr val="tx1"/>
                      </a:solidFill>
                      <a:prstDash val="solid"/>
                      <a:round/>
                      <a:headEnd type="none" w="med" len="med"/>
                      <a:tailEnd type="none" w="med" len="med"/>
                    </a:lnR>
                  </a:tcPr>
                </a:tc>
                <a:tc>
                  <a:txBody>
                    <a:bodyPr/>
                    <a:lstStyle/>
                    <a:p>
                      <a:pPr>
                        <a:lnSpc>
                          <a:spcPct val="100000"/>
                        </a:lnSpc>
                      </a:pPr>
                      <a:r>
                        <a:rPr lang="en-US" sz="700" b="0" strike="noStrike" spc="-1" dirty="0">
                          <a:solidFill>
                            <a:schemeClr val="dk1"/>
                          </a:solidFill>
                          <a:latin typeface="Work Sans" pitchFamily="2" charset="0"/>
                        </a:rPr>
                        <a:t>The system should prompt an error message indicating that the uploaded image is not valid.</a:t>
                      </a:r>
                      <a:endParaRPr lang="en-IN" sz="700" b="0" strike="noStrike" spc="-1" dirty="0">
                        <a:latin typeface="Work Sans" pitchFamily="2" charset="0"/>
                      </a:endParaRPr>
                    </a:p>
                  </a:txBody>
                  <a:tcPr marL="6120" marR="6120" anchor="ctr">
                    <a:lnL w="12700" cap="flat" cmpd="sng" algn="ctr">
                      <a:solidFill>
                        <a:schemeClr val="tx1"/>
                      </a:solidFill>
                      <a:prstDash val="solid"/>
                      <a:round/>
                      <a:headEnd type="none" w="med" len="med"/>
                      <a:tailEnd type="none" w="med" len="med"/>
                    </a:lnL>
                  </a:tcPr>
                </a:tc>
                <a:tc>
                  <a:txBody>
                    <a:bodyPr/>
                    <a:lstStyle/>
                    <a:p>
                      <a:pPr>
                        <a:lnSpc>
                          <a:spcPct val="100000"/>
                        </a:lnSpc>
                      </a:pPr>
                      <a:r>
                        <a:rPr lang="en-US" sz="700" b="0" strike="noStrike" spc="-1">
                          <a:solidFill>
                            <a:schemeClr val="dk1"/>
                          </a:solidFill>
                          <a:latin typeface="Work Sans" pitchFamily="2" charset="0"/>
                        </a:rPr>
                        <a:t>The system correctly identifies the invalid content and provides a relevant error message.</a:t>
                      </a:r>
                      <a:endParaRPr lang="en-IN" sz="700" b="0" strike="noStrike" spc="-1">
                        <a:latin typeface="Work Sans" pitchFamily="2" charset="0"/>
                      </a:endParaRPr>
                    </a:p>
                  </a:txBody>
                  <a:tcPr marL="6120" marR="6120" anchor="ctr"/>
                </a:tc>
                <a:tc>
                  <a:txBody>
                    <a:bodyPr/>
                    <a:lstStyle/>
                    <a:p>
                      <a:pPr>
                        <a:lnSpc>
                          <a:spcPct val="100000"/>
                        </a:lnSpc>
                      </a:pPr>
                      <a:r>
                        <a:rPr lang="en-US" sz="700" b="0" strike="noStrike" spc="-1">
                          <a:solidFill>
                            <a:schemeClr val="dk1"/>
                          </a:solidFill>
                          <a:latin typeface="Work Sans" pitchFamily="2" charset="0"/>
                        </a:rPr>
                        <a:t>Pass</a:t>
                      </a:r>
                      <a:endParaRPr lang="en-IN" sz="700" b="0" strike="noStrike" spc="-1">
                        <a:latin typeface="Work Sans" pitchFamily="2" charset="0"/>
                      </a:endParaRPr>
                    </a:p>
                  </a:txBody>
                  <a:tcPr marL="6120" marR="612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3"/>
                  </a:ext>
                </a:extLst>
              </a:tr>
              <a:tr h="560772">
                <a:tc>
                  <a:txBody>
                    <a:bodyPr/>
                    <a:lstStyle/>
                    <a:p>
                      <a:pPr>
                        <a:lnSpc>
                          <a:spcPct val="100000"/>
                        </a:lnSpc>
                      </a:pPr>
                      <a:r>
                        <a:rPr lang="en-IN" sz="700" b="0" strike="noStrike" spc="-1">
                          <a:solidFill>
                            <a:schemeClr val="dk1"/>
                          </a:solidFill>
                          <a:latin typeface="Work Sans" pitchFamily="2" charset="0"/>
                        </a:rPr>
                        <a:t>Area Report Functionality</a:t>
                      </a:r>
                      <a:endParaRPr lang="en-IN" sz="700" b="0" strike="noStrike" spc="-1">
                        <a:latin typeface="Work Sans" pitchFamily="2" charset="0"/>
                      </a:endParaRPr>
                    </a:p>
                  </a:txBody>
                  <a:tcPr marL="6120" marR="6120" anchor="ctr">
                    <a:lnL w="12700" cap="flat" cmpd="sng" algn="ctr">
                      <a:solidFill>
                        <a:schemeClr val="tx1"/>
                      </a:solidFill>
                      <a:prstDash val="solid"/>
                      <a:round/>
                      <a:headEnd type="none" w="med" len="med"/>
                      <a:tailEnd type="none" w="med" len="med"/>
                    </a:lnL>
                  </a:tcPr>
                </a:tc>
                <a:tc>
                  <a:txBody>
                    <a:bodyPr/>
                    <a:lstStyle/>
                    <a:p>
                      <a:pPr>
                        <a:lnSpc>
                          <a:spcPct val="100000"/>
                        </a:lnSpc>
                      </a:pPr>
                      <a:r>
                        <a:rPr lang="en-US" sz="700" b="0" strike="noStrike" spc="-1">
                          <a:solidFill>
                            <a:schemeClr val="dk1"/>
                          </a:solidFill>
                          <a:latin typeface="Work Sans" pitchFamily="2" charset="0"/>
                        </a:rPr>
                        <a:t>User requests a report for a specific area.</a:t>
                      </a:r>
                      <a:endParaRPr lang="en-IN" sz="700" b="0" strike="noStrike" spc="-1">
                        <a:latin typeface="Work Sans" pitchFamily="2" charset="0"/>
                      </a:endParaRPr>
                    </a:p>
                  </a:txBody>
                  <a:tcPr marL="6120" marR="6120" anchor="ctr"/>
                </a:tc>
                <a:tc>
                  <a:txBody>
                    <a:bodyPr/>
                    <a:lstStyle/>
                    <a:p>
                      <a:pPr>
                        <a:lnSpc>
                          <a:spcPct val="100000"/>
                        </a:lnSpc>
                      </a:pPr>
                      <a:r>
                        <a:rPr lang="en-US" sz="700" b="0" strike="noStrike" spc="-1">
                          <a:solidFill>
                            <a:schemeClr val="dk1"/>
                          </a:solidFill>
                          <a:latin typeface="Work Sans" pitchFamily="2" charset="0"/>
                        </a:rPr>
                        <a:t>The system should display information on diseases, soil type, and plantation details for the area.</a:t>
                      </a:r>
                      <a:endParaRPr lang="en-IN" sz="700" b="0" strike="noStrike" spc="-1">
                        <a:latin typeface="Work Sans" pitchFamily="2" charset="0"/>
                      </a:endParaRPr>
                    </a:p>
                  </a:txBody>
                  <a:tcPr marL="6120" marR="6120" anchor="ctr"/>
                </a:tc>
                <a:tc>
                  <a:txBody>
                    <a:bodyPr/>
                    <a:lstStyle/>
                    <a:p>
                      <a:pPr>
                        <a:lnSpc>
                          <a:spcPct val="100000"/>
                        </a:lnSpc>
                      </a:pPr>
                      <a:r>
                        <a:rPr lang="en-IN" sz="700" b="0" strike="noStrike" spc="-1" dirty="0">
                          <a:latin typeface="Work Sans" pitchFamily="2" charset="0"/>
                        </a:rPr>
                        <a:t>User is unable to request a report for an</a:t>
                      </a:r>
                    </a:p>
                    <a:p>
                      <a:pPr>
                        <a:lnSpc>
                          <a:spcPct val="100000"/>
                        </a:lnSpc>
                      </a:pPr>
                      <a:r>
                        <a:rPr lang="en-IN" sz="700" b="0" strike="noStrike" spc="-1" dirty="0">
                          <a:latin typeface="Work Sans" pitchFamily="2" charset="0"/>
                        </a:rPr>
                        <a:t> invalid or non-existent area.</a:t>
                      </a:r>
                    </a:p>
                  </a:txBody>
                  <a:tcPr marL="6120" marR="6120" anchor="ctr"/>
                </a:tc>
                <a:tc>
                  <a:txBody>
                    <a:bodyPr/>
                    <a:lstStyle/>
                    <a:p>
                      <a:pPr marL="216000" indent="-216000">
                        <a:lnSpc>
                          <a:spcPct val="100000"/>
                        </a:lnSpc>
                        <a:tabLst>
                          <a:tab pos="0" algn="l"/>
                        </a:tabLst>
                      </a:pPr>
                      <a:r>
                        <a:rPr lang="en-US" sz="700" b="0" strike="noStrike" spc="-1">
                          <a:solidFill>
                            <a:schemeClr val="dk1"/>
                          </a:solidFill>
                          <a:latin typeface="Work Sans" pitchFamily="2" charset="0"/>
                        </a:rPr>
                        <a:t>Fail</a:t>
                      </a:r>
                      <a:endParaRPr lang="en-IN" sz="700" b="0" strike="noStrike" spc="-1">
                        <a:latin typeface="Work Sans" pitchFamily="2" charset="0"/>
                      </a:endParaRPr>
                    </a:p>
                  </a:txBody>
                  <a:tcPr marL="6120" marR="612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4"/>
                  </a:ext>
                </a:extLst>
              </a:tr>
              <a:tr h="458813">
                <a:tc>
                  <a:txBody>
                    <a:bodyPr/>
                    <a:lstStyle/>
                    <a:p>
                      <a:pPr>
                        <a:lnSpc>
                          <a:spcPct val="100000"/>
                        </a:lnSpc>
                      </a:pPr>
                      <a:r>
                        <a:rPr lang="en-IN" sz="700" b="0" strike="noStrike" spc="-1">
                          <a:solidFill>
                            <a:schemeClr val="dk1"/>
                          </a:solidFill>
                          <a:latin typeface="Work Sans" pitchFamily="2" charset="0"/>
                        </a:rPr>
                        <a:t> </a:t>
                      </a:r>
                      <a:endParaRPr lang="en-IN" sz="700" b="0" strike="noStrike" spc="-1">
                        <a:latin typeface="Work Sans" pitchFamily="2" charset="0"/>
                      </a:endParaRPr>
                    </a:p>
                  </a:txBody>
                  <a:tcPr marL="6120" marR="6120" anchor="ctr">
                    <a:lnL w="12700" cap="flat" cmpd="sng" algn="ctr">
                      <a:solidFill>
                        <a:schemeClr val="tx1"/>
                      </a:solidFill>
                      <a:prstDash val="solid"/>
                      <a:round/>
                      <a:headEnd type="none" w="med" len="med"/>
                      <a:tailEnd type="none" w="med" len="med"/>
                    </a:lnL>
                  </a:tcPr>
                </a:tc>
                <a:tc>
                  <a:txBody>
                    <a:bodyPr/>
                    <a:lstStyle/>
                    <a:p>
                      <a:pPr>
                        <a:lnSpc>
                          <a:spcPct val="100000"/>
                        </a:lnSpc>
                      </a:pPr>
                      <a:r>
                        <a:rPr lang="en-US" sz="700" b="0" strike="noStrike" spc="-1">
                          <a:solidFill>
                            <a:schemeClr val="dk1"/>
                          </a:solidFill>
                          <a:latin typeface="Work Sans" pitchFamily="2" charset="0"/>
                        </a:rPr>
                        <a:t>User requests a report for an invalid or non-existent area.</a:t>
                      </a:r>
                      <a:endParaRPr lang="en-IN" sz="700" b="0" strike="noStrike" spc="-1">
                        <a:latin typeface="Work Sans" pitchFamily="2" charset="0"/>
                      </a:endParaRPr>
                    </a:p>
                  </a:txBody>
                  <a:tcPr marL="6120" marR="6120" anchor="ctr"/>
                </a:tc>
                <a:tc>
                  <a:txBody>
                    <a:bodyPr/>
                    <a:lstStyle/>
                    <a:p>
                      <a:pPr>
                        <a:lnSpc>
                          <a:spcPct val="100000"/>
                        </a:lnSpc>
                      </a:pPr>
                      <a:r>
                        <a:rPr lang="en-US" sz="700" b="0" strike="noStrike" spc="-1">
                          <a:solidFill>
                            <a:schemeClr val="dk1"/>
                          </a:solidFill>
                          <a:latin typeface="Work Sans" pitchFamily="2" charset="0"/>
                        </a:rPr>
                        <a:t>The system should prompt an error message indicating that the area is not found.</a:t>
                      </a:r>
                      <a:endParaRPr lang="en-IN" sz="700" b="0" strike="noStrike" spc="-1">
                        <a:latin typeface="Work Sans" pitchFamily="2" charset="0"/>
                      </a:endParaRPr>
                    </a:p>
                  </a:txBody>
                  <a:tcPr marL="6120" marR="6120" anchor="ctr"/>
                </a:tc>
                <a:tc>
                  <a:txBody>
                    <a:bodyPr/>
                    <a:lstStyle/>
                    <a:p>
                      <a:pPr>
                        <a:lnSpc>
                          <a:spcPct val="100000"/>
                        </a:lnSpc>
                      </a:pPr>
                      <a:r>
                        <a:rPr lang="en-US" sz="700" b="0" strike="noStrike" spc="-1">
                          <a:solidFill>
                            <a:schemeClr val="dk1"/>
                          </a:solidFill>
                          <a:latin typeface="Work Sans" pitchFamily="2" charset="0"/>
                        </a:rPr>
                        <a:t>The system didn't prompt an error </a:t>
                      </a:r>
                      <a:endParaRPr lang="en-IN" sz="700" b="0" strike="noStrike" spc="-1">
                        <a:latin typeface="Work Sans" pitchFamily="2" charset="0"/>
                      </a:endParaRPr>
                    </a:p>
                    <a:p>
                      <a:pPr>
                        <a:lnSpc>
                          <a:spcPct val="100000"/>
                        </a:lnSpc>
                      </a:pPr>
                      <a:r>
                        <a:rPr lang="en-US" sz="700" b="0" strike="noStrike" spc="-1">
                          <a:solidFill>
                            <a:schemeClr val="dk1"/>
                          </a:solidFill>
                          <a:latin typeface="Work Sans" pitchFamily="2" charset="0"/>
                        </a:rPr>
                        <a:t>message indicating that the area is not found. </a:t>
                      </a:r>
                      <a:endParaRPr lang="en-IN" sz="700" b="0" strike="noStrike" spc="-1">
                        <a:latin typeface="Work Sans" pitchFamily="2" charset="0"/>
                      </a:endParaRPr>
                    </a:p>
                  </a:txBody>
                  <a:tcPr marL="6120" marR="6120" anchor="ctr"/>
                </a:tc>
                <a:tc>
                  <a:txBody>
                    <a:bodyPr/>
                    <a:lstStyle/>
                    <a:p>
                      <a:pPr>
                        <a:lnSpc>
                          <a:spcPct val="100000"/>
                        </a:lnSpc>
                      </a:pPr>
                      <a:r>
                        <a:rPr lang="en-US" sz="700" b="0" strike="noStrike" spc="-1">
                          <a:solidFill>
                            <a:schemeClr val="dk1"/>
                          </a:solidFill>
                          <a:latin typeface="Work Sans" pitchFamily="2" charset="0"/>
                        </a:rPr>
                        <a:t>Fail</a:t>
                      </a:r>
                      <a:endParaRPr lang="en-IN" sz="700" b="0" strike="noStrike" spc="-1">
                        <a:latin typeface="Work Sans" pitchFamily="2" charset="0"/>
                      </a:endParaRPr>
                    </a:p>
                  </a:txBody>
                  <a:tcPr marL="6120" marR="612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5"/>
                  </a:ext>
                </a:extLst>
              </a:tr>
              <a:tr h="560772">
                <a:tc>
                  <a:txBody>
                    <a:bodyPr/>
                    <a:lstStyle/>
                    <a:p>
                      <a:pPr>
                        <a:lnSpc>
                          <a:spcPct val="100000"/>
                        </a:lnSpc>
                      </a:pPr>
                      <a:r>
                        <a:rPr lang="en-US" sz="700" b="0" strike="noStrike" spc="-1">
                          <a:solidFill>
                            <a:schemeClr val="dk1"/>
                          </a:solidFill>
                          <a:latin typeface="Work Sans" pitchFamily="2" charset="0"/>
                        </a:rPr>
                        <a:t>Soil Type and Plantation Details</a:t>
                      </a:r>
                      <a:endParaRPr lang="en-IN" sz="700" b="0" strike="noStrike" spc="-1">
                        <a:latin typeface="Work Sans" pitchFamily="2" charset="0"/>
                      </a:endParaRPr>
                    </a:p>
                  </a:txBody>
                  <a:tcPr marL="6120" marR="6120" anchor="ctr">
                    <a:lnL w="12700" cap="flat" cmpd="sng" algn="ctr">
                      <a:solidFill>
                        <a:schemeClr val="tx1"/>
                      </a:solidFill>
                      <a:prstDash val="solid"/>
                      <a:round/>
                      <a:headEnd type="none" w="med" len="med"/>
                      <a:tailEnd type="none" w="med" len="med"/>
                    </a:lnL>
                  </a:tcPr>
                </a:tc>
                <a:tc>
                  <a:txBody>
                    <a:bodyPr/>
                    <a:lstStyle/>
                    <a:p>
                      <a:pPr>
                        <a:lnSpc>
                          <a:spcPct val="100000"/>
                        </a:lnSpc>
                      </a:pPr>
                      <a:r>
                        <a:rPr lang="en-US" sz="700" b="0" strike="noStrike" spc="-1">
                          <a:solidFill>
                            <a:schemeClr val="dk1"/>
                          </a:solidFill>
                          <a:latin typeface="Work Sans" pitchFamily="2" charset="0"/>
                        </a:rPr>
                        <a:t>User selects an area to view soil type and plantation details.</a:t>
                      </a:r>
                      <a:endParaRPr lang="en-IN" sz="700" b="0" strike="noStrike" spc="-1">
                        <a:latin typeface="Work Sans" pitchFamily="2" charset="0"/>
                      </a:endParaRPr>
                    </a:p>
                  </a:txBody>
                  <a:tcPr marL="6120" marR="6120" anchor="ctr"/>
                </a:tc>
                <a:tc>
                  <a:txBody>
                    <a:bodyPr/>
                    <a:lstStyle/>
                    <a:p>
                      <a:pPr>
                        <a:lnSpc>
                          <a:spcPct val="100000"/>
                        </a:lnSpc>
                      </a:pPr>
                      <a:r>
                        <a:rPr lang="en-US" sz="700" b="0" strike="noStrike" spc="-1">
                          <a:solidFill>
                            <a:schemeClr val="dk1"/>
                          </a:solidFill>
                          <a:latin typeface="Work Sans" pitchFamily="2" charset="0"/>
                        </a:rPr>
                        <a:t>The system should display accurate information about the soil type and plantation in that area.</a:t>
                      </a:r>
                      <a:endParaRPr lang="en-IN" sz="700" b="0" strike="noStrike" spc="-1">
                        <a:latin typeface="Work Sans" pitchFamily="2" charset="0"/>
                      </a:endParaRPr>
                    </a:p>
                  </a:txBody>
                  <a:tcPr marL="6120" marR="6120" anchor="ctr"/>
                </a:tc>
                <a:tc>
                  <a:txBody>
                    <a:bodyPr/>
                    <a:lstStyle/>
                    <a:p>
                      <a:pPr>
                        <a:lnSpc>
                          <a:spcPct val="100000"/>
                        </a:lnSpc>
                      </a:pPr>
                      <a:r>
                        <a:rPr lang="en-US" sz="700" b="0" strike="noStrike" spc="-1">
                          <a:solidFill>
                            <a:schemeClr val="dk1"/>
                          </a:solidFill>
                          <a:latin typeface="Work Sans" pitchFamily="2" charset="0"/>
                        </a:rPr>
                        <a:t>The system didn't display accurate information </a:t>
                      </a:r>
                      <a:endParaRPr lang="en-IN" sz="700" b="0" strike="noStrike" spc="-1">
                        <a:latin typeface="Work Sans" pitchFamily="2" charset="0"/>
                      </a:endParaRPr>
                    </a:p>
                    <a:p>
                      <a:pPr>
                        <a:lnSpc>
                          <a:spcPct val="100000"/>
                        </a:lnSpc>
                      </a:pPr>
                      <a:r>
                        <a:rPr lang="en-US" sz="700" b="0" strike="noStrike" spc="-1">
                          <a:solidFill>
                            <a:schemeClr val="dk1"/>
                          </a:solidFill>
                          <a:latin typeface="Work Sans" pitchFamily="2" charset="0"/>
                        </a:rPr>
                        <a:t>about the soil type and plantation in that area.</a:t>
                      </a:r>
                      <a:endParaRPr lang="en-IN" sz="700" b="0" strike="noStrike" spc="-1">
                        <a:latin typeface="Work Sans" pitchFamily="2" charset="0"/>
                      </a:endParaRPr>
                    </a:p>
                  </a:txBody>
                  <a:tcPr marL="6120" marR="6120" anchor="ctr"/>
                </a:tc>
                <a:tc>
                  <a:txBody>
                    <a:bodyPr/>
                    <a:lstStyle/>
                    <a:p>
                      <a:pPr>
                        <a:lnSpc>
                          <a:spcPct val="100000"/>
                        </a:lnSpc>
                      </a:pPr>
                      <a:r>
                        <a:rPr lang="en-US" sz="700" b="0" strike="noStrike" spc="-1">
                          <a:solidFill>
                            <a:schemeClr val="dk1"/>
                          </a:solidFill>
                          <a:latin typeface="Work Sans" pitchFamily="2" charset="0"/>
                        </a:rPr>
                        <a:t>Fail</a:t>
                      </a:r>
                      <a:endParaRPr lang="en-IN" sz="700" b="0" strike="noStrike" spc="-1">
                        <a:latin typeface="Work Sans" pitchFamily="2" charset="0"/>
                      </a:endParaRPr>
                    </a:p>
                  </a:txBody>
                  <a:tcPr marL="6120" marR="612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6"/>
                  </a:ext>
                </a:extLst>
              </a:tr>
              <a:tr h="458813">
                <a:tc>
                  <a:txBody>
                    <a:bodyPr/>
                    <a:lstStyle/>
                    <a:p>
                      <a:pPr>
                        <a:lnSpc>
                          <a:spcPct val="100000"/>
                        </a:lnSpc>
                      </a:pPr>
                      <a:r>
                        <a:rPr lang="en-IN" sz="700" b="0" strike="noStrike" spc="-1">
                          <a:solidFill>
                            <a:schemeClr val="dk1"/>
                          </a:solidFill>
                          <a:latin typeface="Work Sans" pitchFamily="2" charset="0"/>
                        </a:rPr>
                        <a:t> </a:t>
                      </a:r>
                      <a:endParaRPr lang="en-IN" sz="700" b="0" strike="noStrike" spc="-1">
                        <a:latin typeface="Work Sans" pitchFamily="2" charset="0"/>
                      </a:endParaRPr>
                    </a:p>
                  </a:txBody>
                  <a:tcPr marL="6120" marR="612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nSpc>
                          <a:spcPct val="100000"/>
                        </a:lnSpc>
                      </a:pPr>
                      <a:r>
                        <a:rPr lang="en-US" sz="700" b="0" strike="noStrike" spc="-1" dirty="0">
                          <a:solidFill>
                            <a:schemeClr val="dk1"/>
                          </a:solidFill>
                          <a:latin typeface="Work Sans" pitchFamily="2" charset="0"/>
                        </a:rPr>
                        <a:t>User selects an area with no available data.</a:t>
                      </a:r>
                      <a:endParaRPr lang="en-IN" sz="700" b="0" strike="noStrike" spc="-1" dirty="0">
                        <a:latin typeface="Work Sans" pitchFamily="2" charset="0"/>
                      </a:endParaRPr>
                    </a:p>
                  </a:txBody>
                  <a:tcPr marL="6120" marR="6120" anchor="ctr">
                    <a:lnB w="12700" cap="flat" cmpd="sng" algn="ctr">
                      <a:solidFill>
                        <a:schemeClr val="tx1"/>
                      </a:solidFill>
                      <a:prstDash val="solid"/>
                      <a:round/>
                      <a:headEnd type="none" w="med" len="med"/>
                      <a:tailEnd type="none" w="med" len="med"/>
                    </a:lnB>
                  </a:tcPr>
                </a:tc>
                <a:tc>
                  <a:txBody>
                    <a:bodyPr/>
                    <a:lstStyle/>
                    <a:p>
                      <a:pPr>
                        <a:lnSpc>
                          <a:spcPct val="100000"/>
                        </a:lnSpc>
                      </a:pPr>
                      <a:r>
                        <a:rPr lang="en-US" sz="700" b="0" strike="noStrike" spc="-1" dirty="0">
                          <a:solidFill>
                            <a:schemeClr val="dk1"/>
                          </a:solidFill>
                          <a:latin typeface="Work Sans" pitchFamily="2" charset="0"/>
                        </a:rPr>
                        <a:t>The system should inform the user that no data is available for the selected area.</a:t>
                      </a:r>
                      <a:endParaRPr lang="en-IN" sz="700" b="0" strike="noStrike" spc="-1" dirty="0">
                        <a:latin typeface="Work Sans" pitchFamily="2" charset="0"/>
                      </a:endParaRPr>
                    </a:p>
                  </a:txBody>
                  <a:tcPr marL="6120" marR="6120" anchor="ctr">
                    <a:lnB w="12700" cap="flat" cmpd="sng" algn="ctr">
                      <a:solidFill>
                        <a:schemeClr val="tx1"/>
                      </a:solidFill>
                      <a:prstDash val="solid"/>
                      <a:round/>
                      <a:headEnd type="none" w="med" len="med"/>
                      <a:tailEnd type="none" w="med" len="med"/>
                    </a:lnB>
                  </a:tcPr>
                </a:tc>
                <a:tc>
                  <a:txBody>
                    <a:bodyPr/>
                    <a:lstStyle/>
                    <a:p>
                      <a:pPr>
                        <a:lnSpc>
                          <a:spcPct val="100000"/>
                        </a:lnSpc>
                      </a:pPr>
                      <a:r>
                        <a:rPr lang="en-US" sz="700" b="0" strike="noStrike" spc="-1">
                          <a:solidFill>
                            <a:schemeClr val="dk1"/>
                          </a:solidFill>
                          <a:latin typeface="Work Sans" pitchFamily="2" charset="0"/>
                        </a:rPr>
                        <a:t>The system didn't inform the user that no data is available for the selected area.</a:t>
                      </a:r>
                      <a:endParaRPr lang="en-IN" sz="700" b="0" strike="noStrike" spc="-1">
                        <a:latin typeface="Work Sans" pitchFamily="2" charset="0"/>
                      </a:endParaRPr>
                    </a:p>
                  </a:txBody>
                  <a:tcPr marL="6120" marR="6120" anchor="ctr">
                    <a:lnB w="12700" cap="flat" cmpd="sng" algn="ctr">
                      <a:solidFill>
                        <a:schemeClr val="tx1"/>
                      </a:solidFill>
                      <a:prstDash val="solid"/>
                      <a:round/>
                      <a:headEnd type="none" w="med" len="med"/>
                      <a:tailEnd type="none" w="med" len="med"/>
                    </a:lnB>
                  </a:tcPr>
                </a:tc>
                <a:tc>
                  <a:txBody>
                    <a:bodyPr/>
                    <a:lstStyle/>
                    <a:p>
                      <a:pPr marL="216000" indent="-216000">
                        <a:lnSpc>
                          <a:spcPct val="100000"/>
                        </a:lnSpc>
                        <a:tabLst>
                          <a:tab pos="0" algn="l"/>
                        </a:tabLst>
                      </a:pPr>
                      <a:r>
                        <a:rPr lang="en-US" sz="700" b="0" strike="noStrike" spc="-1" dirty="0">
                          <a:solidFill>
                            <a:schemeClr val="dk1"/>
                          </a:solidFill>
                          <a:latin typeface="Work Sans" pitchFamily="2" charset="0"/>
                        </a:rPr>
                        <a:t>Fail</a:t>
                      </a:r>
                      <a:endParaRPr lang="en-IN" sz="700" b="0" strike="noStrike" spc="-1" dirty="0">
                        <a:latin typeface="Work Sans" pitchFamily="2" charset="0"/>
                      </a:endParaRPr>
                    </a:p>
                  </a:txBody>
                  <a:tcPr marL="6120" marR="612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27754477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0763BA-FE69-3148-ACF0-13AD3BC0FEF7}"/>
              </a:ext>
            </a:extLst>
          </p:cNvPr>
          <p:cNvSpPr>
            <a:spLocks noGrp="1"/>
          </p:cNvSpPr>
          <p:nvPr>
            <p:ph type="title"/>
          </p:nvPr>
        </p:nvSpPr>
        <p:spPr/>
        <p:txBody>
          <a:bodyPr/>
          <a:lstStyle/>
          <a:p>
            <a:endParaRPr lang="en-IN"/>
          </a:p>
        </p:txBody>
      </p:sp>
      <p:sp>
        <p:nvSpPr>
          <p:cNvPr id="3" name="Subtitle 2">
            <a:extLst>
              <a:ext uri="{FF2B5EF4-FFF2-40B4-BE49-F238E27FC236}">
                <a16:creationId xmlns="" xmlns:a16="http://schemas.microsoft.com/office/drawing/2014/main" id="{49109BB1-7DD6-B79A-E24D-28127A3A8411}"/>
              </a:ext>
            </a:extLst>
          </p:cNvPr>
          <p:cNvSpPr>
            <a:spLocks noGrp="1"/>
          </p:cNvSpPr>
          <p:nvPr>
            <p:ph type="subTitle" idx="1"/>
          </p:nvPr>
        </p:nvSpPr>
        <p:spPr/>
        <p:txBody>
          <a:bodyPr/>
          <a:lstStyle/>
          <a:p>
            <a:endParaRPr lang="en-IN" dirty="0"/>
          </a:p>
        </p:txBody>
      </p:sp>
      <p:graphicFrame>
        <p:nvGraphicFramePr>
          <p:cNvPr id="4" name="Table 11">
            <a:extLst>
              <a:ext uri="{FF2B5EF4-FFF2-40B4-BE49-F238E27FC236}">
                <a16:creationId xmlns="" xmlns:a16="http://schemas.microsoft.com/office/drawing/2014/main" id="{67613DFE-1C45-D25C-0CFC-36A0B7120C06}"/>
              </a:ext>
            </a:extLst>
          </p:cNvPr>
          <p:cNvGraphicFramePr/>
          <p:nvPr>
            <p:extLst>
              <p:ext uri="{D42A27DB-BD31-4B8C-83A1-F6EECF244321}">
                <p14:modId xmlns:p14="http://schemas.microsoft.com/office/powerpoint/2010/main" val="1648830505"/>
              </p:ext>
            </p:extLst>
          </p:nvPr>
        </p:nvGraphicFramePr>
        <p:xfrm>
          <a:off x="0" y="0"/>
          <a:ext cx="9095232" cy="5149015"/>
        </p:xfrm>
        <a:graphic>
          <a:graphicData uri="http://schemas.openxmlformats.org/drawingml/2006/table">
            <a:tbl>
              <a:tblPr>
                <a:tableStyleId>{69C7853C-536D-4A76-A0AE-DD22124D55A5}</a:tableStyleId>
              </a:tblPr>
              <a:tblGrid>
                <a:gridCol w="990731">
                  <a:extLst>
                    <a:ext uri="{9D8B030D-6E8A-4147-A177-3AD203B41FA5}">
                      <a16:colId xmlns="" xmlns:a16="http://schemas.microsoft.com/office/drawing/2014/main" val="20000"/>
                    </a:ext>
                  </a:extLst>
                </a:gridCol>
                <a:gridCol w="2133649">
                  <a:extLst>
                    <a:ext uri="{9D8B030D-6E8A-4147-A177-3AD203B41FA5}">
                      <a16:colId xmlns="" xmlns:a16="http://schemas.microsoft.com/office/drawing/2014/main" val="20001"/>
                    </a:ext>
                  </a:extLst>
                </a:gridCol>
                <a:gridCol w="2635933">
                  <a:extLst>
                    <a:ext uri="{9D8B030D-6E8A-4147-A177-3AD203B41FA5}">
                      <a16:colId xmlns="" xmlns:a16="http://schemas.microsoft.com/office/drawing/2014/main" val="20002"/>
                    </a:ext>
                  </a:extLst>
                </a:gridCol>
                <a:gridCol w="2661198">
                  <a:extLst>
                    <a:ext uri="{9D8B030D-6E8A-4147-A177-3AD203B41FA5}">
                      <a16:colId xmlns="" xmlns:a16="http://schemas.microsoft.com/office/drawing/2014/main" val="20003"/>
                    </a:ext>
                  </a:extLst>
                </a:gridCol>
                <a:gridCol w="673721">
                  <a:extLst>
                    <a:ext uri="{9D8B030D-6E8A-4147-A177-3AD203B41FA5}">
                      <a16:colId xmlns="" xmlns:a16="http://schemas.microsoft.com/office/drawing/2014/main" val="20004"/>
                    </a:ext>
                  </a:extLst>
                </a:gridCol>
              </a:tblGrid>
              <a:tr h="421047">
                <a:tc>
                  <a:txBody>
                    <a:bodyPr/>
                    <a:lstStyle/>
                    <a:p>
                      <a:pPr algn="ctr">
                        <a:lnSpc>
                          <a:spcPct val="100000"/>
                        </a:lnSpc>
                      </a:pPr>
                      <a:r>
                        <a:rPr lang="en-IN" sz="1100" b="0" strike="noStrike" spc="-1" dirty="0">
                          <a:solidFill>
                            <a:schemeClr val="dk1"/>
                          </a:solidFill>
                          <a:latin typeface="Work Sans" pitchFamily="2" charset="0"/>
                        </a:rPr>
                        <a:t>Functionality  to Test</a:t>
                      </a:r>
                      <a:endParaRPr lang="en-IN" sz="1100" b="0" strike="noStrike" spc="-1" dirty="0">
                        <a:latin typeface="Work Sans" pitchFamily="2" charset="0"/>
                      </a:endParaRPr>
                    </a:p>
                  </a:txBody>
                  <a:tcPr marL="5040" marR="5040" anchor="b"/>
                </a:tc>
                <a:tc>
                  <a:txBody>
                    <a:bodyPr/>
                    <a:lstStyle/>
                    <a:p>
                      <a:pPr algn="ctr">
                        <a:lnSpc>
                          <a:spcPct val="100000"/>
                        </a:lnSpc>
                      </a:pPr>
                      <a:r>
                        <a:rPr lang="en-IN" sz="1100" b="0" strike="noStrike" spc="-1">
                          <a:solidFill>
                            <a:schemeClr val="dk1"/>
                          </a:solidFill>
                          <a:latin typeface="Work Sans" pitchFamily="2" charset="0"/>
                        </a:rPr>
                        <a:t>Test Case Scenarios</a:t>
                      </a:r>
                      <a:endParaRPr lang="en-IN" sz="1100" b="0" strike="noStrike" spc="-1">
                        <a:latin typeface="Work Sans" pitchFamily="2" charset="0"/>
                      </a:endParaRPr>
                    </a:p>
                  </a:txBody>
                  <a:tcPr marL="5040" marR="5040" anchor="b"/>
                </a:tc>
                <a:tc>
                  <a:txBody>
                    <a:bodyPr/>
                    <a:lstStyle/>
                    <a:p>
                      <a:pPr algn="ctr">
                        <a:lnSpc>
                          <a:spcPct val="100000"/>
                        </a:lnSpc>
                      </a:pPr>
                      <a:r>
                        <a:rPr lang="en-IN" sz="1100" b="0" strike="noStrike" spc="-1">
                          <a:solidFill>
                            <a:schemeClr val="dk1"/>
                          </a:solidFill>
                          <a:latin typeface="Work Sans" pitchFamily="2" charset="0"/>
                        </a:rPr>
                        <a:t> Expected Results</a:t>
                      </a:r>
                      <a:endParaRPr lang="en-IN" sz="1100" b="0" strike="noStrike" spc="-1">
                        <a:latin typeface="Work Sans" pitchFamily="2" charset="0"/>
                      </a:endParaRPr>
                    </a:p>
                  </a:txBody>
                  <a:tcPr marL="5040" marR="5040" anchor="b"/>
                </a:tc>
                <a:tc>
                  <a:txBody>
                    <a:bodyPr/>
                    <a:lstStyle/>
                    <a:p>
                      <a:pPr algn="ctr">
                        <a:lnSpc>
                          <a:spcPct val="100000"/>
                        </a:lnSpc>
                      </a:pPr>
                      <a:r>
                        <a:rPr lang="en-IN" sz="1100" b="0" strike="noStrike" spc="-1">
                          <a:solidFill>
                            <a:schemeClr val="dk1"/>
                          </a:solidFill>
                          <a:latin typeface="Work Sans" pitchFamily="2" charset="0"/>
                        </a:rPr>
                        <a:t>Actual Results</a:t>
                      </a:r>
                      <a:endParaRPr lang="en-IN" sz="1100" b="0" strike="noStrike" spc="-1">
                        <a:latin typeface="Work Sans" pitchFamily="2" charset="0"/>
                      </a:endParaRPr>
                    </a:p>
                  </a:txBody>
                  <a:tcPr marL="5040" marR="5040" anchor="b"/>
                </a:tc>
                <a:tc>
                  <a:txBody>
                    <a:bodyPr/>
                    <a:lstStyle/>
                    <a:p>
                      <a:pPr algn="ctr">
                        <a:lnSpc>
                          <a:spcPct val="100000"/>
                        </a:lnSpc>
                      </a:pPr>
                      <a:r>
                        <a:rPr lang="en-IN" sz="1100" b="0" strike="noStrike" spc="-1" dirty="0">
                          <a:solidFill>
                            <a:schemeClr val="dk1"/>
                          </a:solidFill>
                          <a:latin typeface="Work Sans" pitchFamily="2" charset="0"/>
                        </a:rPr>
                        <a:t>Pass/Fail</a:t>
                      </a:r>
                      <a:endParaRPr lang="en-IN" sz="1100" b="0" strike="noStrike" spc="-1" dirty="0">
                        <a:latin typeface="Work Sans" pitchFamily="2" charset="0"/>
                      </a:endParaRPr>
                    </a:p>
                  </a:txBody>
                  <a:tcPr marL="5040" marR="5040" anchor="b"/>
                </a:tc>
                <a:extLst>
                  <a:ext uri="{0D108BD9-81ED-4DB2-BD59-A6C34878D82A}">
                    <a16:rowId xmlns="" xmlns:a16="http://schemas.microsoft.com/office/drawing/2014/main" val="10000"/>
                  </a:ext>
                </a:extLst>
              </a:tr>
              <a:tr h="563903">
                <a:tc>
                  <a:txBody>
                    <a:bodyPr/>
                    <a:lstStyle/>
                    <a:p>
                      <a:pPr>
                        <a:lnSpc>
                          <a:spcPct val="100000"/>
                        </a:lnSpc>
                      </a:pPr>
                      <a:r>
                        <a:rPr lang="en-IN" sz="1050" b="0" strike="noStrike" spc="-1" dirty="0">
                          <a:solidFill>
                            <a:schemeClr val="dk1"/>
                          </a:solidFill>
                          <a:latin typeface="Work Sans" pitchFamily="2" charset="0"/>
                        </a:rPr>
                        <a:t>User Interface and Navigation</a:t>
                      </a:r>
                      <a:endParaRPr lang="en-IN" sz="1050" b="0" strike="noStrike" spc="-1" dirty="0">
                        <a:latin typeface="Work Sans" pitchFamily="2" charset="0"/>
                      </a:endParaRPr>
                    </a:p>
                  </a:txBody>
                  <a:tcPr marL="5040" marR="5040" anchor="ctr"/>
                </a:tc>
                <a:tc>
                  <a:txBody>
                    <a:bodyPr/>
                    <a:lstStyle/>
                    <a:p>
                      <a:pPr>
                        <a:lnSpc>
                          <a:spcPct val="100000"/>
                        </a:lnSpc>
                      </a:pPr>
                      <a:r>
                        <a:rPr lang="en-US" sz="1050" b="0" strike="noStrike" spc="-1">
                          <a:solidFill>
                            <a:schemeClr val="dk1"/>
                          </a:solidFill>
                          <a:latin typeface="Work Sans" pitchFamily="2" charset="0"/>
                        </a:rPr>
                        <a:t>User navigates through the website without uploading an image.</a:t>
                      </a:r>
                      <a:endParaRPr lang="en-IN" sz="1050" b="0" strike="noStrike" spc="-1">
                        <a:latin typeface="Work Sans" pitchFamily="2" charset="0"/>
                      </a:endParaRPr>
                    </a:p>
                  </a:txBody>
                  <a:tcPr marL="5040" marR="5040" anchor="ctr"/>
                </a:tc>
                <a:tc>
                  <a:txBody>
                    <a:bodyPr/>
                    <a:lstStyle/>
                    <a:p>
                      <a:pPr>
                        <a:lnSpc>
                          <a:spcPct val="100000"/>
                        </a:lnSpc>
                      </a:pPr>
                      <a:r>
                        <a:rPr lang="en-US" sz="1050" b="0" strike="noStrike" spc="-1">
                          <a:solidFill>
                            <a:schemeClr val="dk1"/>
                          </a:solidFill>
                          <a:latin typeface="Work Sans" pitchFamily="2" charset="0"/>
                        </a:rPr>
                        <a:t>The system should provide a user-friendly interface with clear navigation options.</a:t>
                      </a:r>
                      <a:endParaRPr lang="en-IN" sz="1050" b="0" strike="noStrike" spc="-1">
                        <a:latin typeface="Work Sans" pitchFamily="2" charset="0"/>
                      </a:endParaRPr>
                    </a:p>
                  </a:txBody>
                  <a:tcPr marL="5040" marR="5040" anchor="ctr"/>
                </a:tc>
                <a:tc>
                  <a:txBody>
                    <a:bodyPr/>
                    <a:lstStyle/>
                    <a:p>
                      <a:pPr>
                        <a:lnSpc>
                          <a:spcPct val="100000"/>
                        </a:lnSpc>
                      </a:pPr>
                      <a:r>
                        <a:rPr lang="en-US" sz="1050" b="0" strike="noStrike" spc="-1">
                          <a:solidFill>
                            <a:schemeClr val="dk1"/>
                          </a:solidFill>
                          <a:latin typeface="Work Sans" pitchFamily="2" charset="0"/>
                        </a:rPr>
                        <a:t>The system didn'tprovide a user-friendly interface with clear navigation options.</a:t>
                      </a:r>
                      <a:endParaRPr lang="en-IN" sz="1050" b="0" strike="noStrike" spc="-1">
                        <a:latin typeface="Work Sans" pitchFamily="2" charset="0"/>
                      </a:endParaRPr>
                    </a:p>
                  </a:txBody>
                  <a:tcPr marL="5040" marR="5040" anchor="ctr"/>
                </a:tc>
                <a:tc>
                  <a:txBody>
                    <a:bodyPr/>
                    <a:lstStyle/>
                    <a:p>
                      <a:pPr marL="0" indent="0">
                        <a:lnSpc>
                          <a:spcPct val="100000"/>
                        </a:lnSpc>
                        <a:buClr>
                          <a:srgbClr val="000000"/>
                        </a:buClr>
                        <a:buSzPct val="45000"/>
                        <a:buFont typeface="Wingdings" charset="2"/>
                        <a:buNone/>
                      </a:pPr>
                      <a:r>
                        <a:rPr lang="en-US" sz="1050" b="0" strike="noStrike" spc="-1" dirty="0">
                          <a:solidFill>
                            <a:schemeClr val="dk1"/>
                          </a:solidFill>
                          <a:latin typeface="Work Sans" pitchFamily="2" charset="0"/>
                        </a:rPr>
                        <a:t>Fail</a:t>
                      </a:r>
                      <a:endParaRPr lang="en-IN" sz="1050" b="0" strike="noStrike" spc="-1" dirty="0">
                        <a:latin typeface="Work Sans" pitchFamily="2" charset="0"/>
                      </a:endParaRPr>
                    </a:p>
                  </a:txBody>
                  <a:tcPr marL="5040" marR="5040" anchor="ctr"/>
                </a:tc>
                <a:extLst>
                  <a:ext uri="{0D108BD9-81ED-4DB2-BD59-A6C34878D82A}">
                    <a16:rowId xmlns="" xmlns:a16="http://schemas.microsoft.com/office/drawing/2014/main" val="10001"/>
                  </a:ext>
                </a:extLst>
              </a:tr>
              <a:tr h="563903">
                <a:tc>
                  <a:txBody>
                    <a:bodyPr/>
                    <a:lstStyle/>
                    <a:p>
                      <a:pPr>
                        <a:lnSpc>
                          <a:spcPct val="100000"/>
                        </a:lnSpc>
                      </a:pPr>
                      <a:r>
                        <a:rPr lang="en-IN" sz="1050" b="0" strike="noStrike" spc="-1">
                          <a:solidFill>
                            <a:schemeClr val="dk1"/>
                          </a:solidFill>
                          <a:latin typeface="Work Sans" pitchFamily="2" charset="0"/>
                        </a:rPr>
                        <a:t> </a:t>
                      </a:r>
                      <a:endParaRPr lang="en-IN" sz="1050" b="0" strike="noStrike" spc="-1">
                        <a:latin typeface="Work Sans" pitchFamily="2" charset="0"/>
                      </a:endParaRPr>
                    </a:p>
                  </a:txBody>
                  <a:tcPr marL="5040" marR="5040" anchor="ctr"/>
                </a:tc>
                <a:tc>
                  <a:txBody>
                    <a:bodyPr/>
                    <a:lstStyle/>
                    <a:p>
                      <a:pPr>
                        <a:lnSpc>
                          <a:spcPct val="100000"/>
                        </a:lnSpc>
                      </a:pPr>
                      <a:r>
                        <a:rPr lang="en-US" sz="1050" b="0" strike="noStrike" spc="-1" dirty="0">
                          <a:solidFill>
                            <a:schemeClr val="dk1"/>
                          </a:solidFill>
                          <a:latin typeface="Work Sans" pitchFamily="2" charset="0"/>
                        </a:rPr>
                        <a:t>User attempts to access restricted areas without proper authentication.</a:t>
                      </a:r>
                      <a:endParaRPr lang="en-IN" sz="1050" b="0" strike="noStrike" spc="-1" dirty="0">
                        <a:latin typeface="Work Sans" pitchFamily="2" charset="0"/>
                      </a:endParaRPr>
                    </a:p>
                  </a:txBody>
                  <a:tcPr marL="5040" marR="5040" anchor="ctr"/>
                </a:tc>
                <a:tc>
                  <a:txBody>
                    <a:bodyPr/>
                    <a:lstStyle/>
                    <a:p>
                      <a:pPr>
                        <a:lnSpc>
                          <a:spcPct val="100000"/>
                        </a:lnSpc>
                      </a:pPr>
                      <a:r>
                        <a:rPr lang="en-US" sz="1050" b="0" strike="noStrike" spc="-1">
                          <a:solidFill>
                            <a:schemeClr val="dk1"/>
                          </a:solidFill>
                          <a:latin typeface="Work Sans" pitchFamily="2" charset="0"/>
                        </a:rPr>
                        <a:t>The system should prompt the user to log in before accessing restricted areas.</a:t>
                      </a:r>
                      <a:endParaRPr lang="en-IN" sz="1050" b="0" strike="noStrike" spc="-1">
                        <a:latin typeface="Work Sans" pitchFamily="2" charset="0"/>
                      </a:endParaRPr>
                    </a:p>
                  </a:txBody>
                  <a:tcPr marL="5040" marR="5040" anchor="ctr"/>
                </a:tc>
                <a:tc>
                  <a:txBody>
                    <a:bodyPr/>
                    <a:lstStyle/>
                    <a:p>
                      <a:pPr>
                        <a:lnSpc>
                          <a:spcPct val="100000"/>
                        </a:lnSpc>
                      </a:pPr>
                      <a:r>
                        <a:rPr lang="en-US" sz="1050" b="0" strike="noStrike" spc="-1">
                          <a:solidFill>
                            <a:schemeClr val="dk1"/>
                          </a:solidFill>
                          <a:latin typeface="Work Sans" pitchFamily="2" charset="0"/>
                        </a:rPr>
                        <a:t>The system didn'tprompt the user to log in before accessing restricted areas.</a:t>
                      </a:r>
                      <a:endParaRPr lang="en-IN" sz="1050" b="0" strike="noStrike" spc="-1">
                        <a:latin typeface="Work Sans" pitchFamily="2" charset="0"/>
                      </a:endParaRPr>
                    </a:p>
                  </a:txBody>
                  <a:tcPr marL="5040" marR="5040" anchor="ctr"/>
                </a:tc>
                <a:tc>
                  <a:txBody>
                    <a:bodyPr/>
                    <a:lstStyle/>
                    <a:p>
                      <a:pPr>
                        <a:lnSpc>
                          <a:spcPct val="100000"/>
                        </a:lnSpc>
                      </a:pPr>
                      <a:r>
                        <a:rPr lang="en-US" sz="1050" b="0" strike="noStrike" spc="-1">
                          <a:solidFill>
                            <a:schemeClr val="dk1"/>
                          </a:solidFill>
                          <a:latin typeface="Work Sans" pitchFamily="2" charset="0"/>
                        </a:rPr>
                        <a:t>Fail</a:t>
                      </a:r>
                      <a:endParaRPr lang="en-IN" sz="1050" b="0" strike="noStrike" spc="-1">
                        <a:latin typeface="Work Sans" pitchFamily="2" charset="0"/>
                      </a:endParaRPr>
                    </a:p>
                  </a:txBody>
                  <a:tcPr marL="5040" marR="5040" anchor="ctr"/>
                </a:tc>
                <a:extLst>
                  <a:ext uri="{0D108BD9-81ED-4DB2-BD59-A6C34878D82A}">
                    <a16:rowId xmlns="" xmlns:a16="http://schemas.microsoft.com/office/drawing/2014/main" val="10002"/>
                  </a:ext>
                </a:extLst>
              </a:tr>
              <a:tr h="721795">
                <a:tc>
                  <a:txBody>
                    <a:bodyPr/>
                    <a:lstStyle/>
                    <a:p>
                      <a:pPr>
                        <a:lnSpc>
                          <a:spcPct val="100000"/>
                        </a:lnSpc>
                      </a:pPr>
                      <a:r>
                        <a:rPr lang="en-IN" sz="1050" b="0" strike="noStrike" spc="-1">
                          <a:solidFill>
                            <a:schemeClr val="dk1"/>
                          </a:solidFill>
                          <a:latin typeface="Work Sans" pitchFamily="2" charset="0"/>
                        </a:rPr>
                        <a:t>Prevention Supplements Information</a:t>
                      </a:r>
                      <a:endParaRPr lang="en-IN" sz="1050" b="0" strike="noStrike" spc="-1">
                        <a:latin typeface="Work Sans" pitchFamily="2" charset="0"/>
                      </a:endParaRPr>
                    </a:p>
                  </a:txBody>
                  <a:tcPr marL="5040" marR="5040" anchor="ctr"/>
                </a:tc>
                <a:tc>
                  <a:txBody>
                    <a:bodyPr/>
                    <a:lstStyle/>
                    <a:p>
                      <a:pPr>
                        <a:lnSpc>
                          <a:spcPct val="100000"/>
                        </a:lnSpc>
                      </a:pPr>
                      <a:r>
                        <a:rPr lang="en-US" sz="1050" b="0" strike="noStrike" spc="-1" dirty="0">
                          <a:solidFill>
                            <a:schemeClr val="dk1"/>
                          </a:solidFill>
                          <a:latin typeface="Work Sans" pitchFamily="2" charset="0"/>
                        </a:rPr>
                        <a:t>User views prevention supplements for a specific disease.</a:t>
                      </a:r>
                      <a:endParaRPr lang="en-IN" sz="1050" b="0" strike="noStrike" spc="-1" dirty="0">
                        <a:latin typeface="Work Sans" pitchFamily="2" charset="0"/>
                      </a:endParaRPr>
                    </a:p>
                  </a:txBody>
                  <a:tcPr marL="5040" marR="5040" anchor="ctr"/>
                </a:tc>
                <a:tc>
                  <a:txBody>
                    <a:bodyPr/>
                    <a:lstStyle/>
                    <a:p>
                      <a:pPr>
                        <a:lnSpc>
                          <a:spcPct val="100000"/>
                        </a:lnSpc>
                      </a:pPr>
                      <a:r>
                        <a:rPr lang="en-US" sz="1050" b="0" strike="noStrike" spc="-1" dirty="0">
                          <a:solidFill>
                            <a:schemeClr val="dk1"/>
                          </a:solidFill>
                          <a:latin typeface="Work Sans" pitchFamily="2" charset="0"/>
                        </a:rPr>
                        <a:t>The system should display accurate information on prevention supplements for the disease.</a:t>
                      </a:r>
                      <a:endParaRPr lang="en-IN" sz="1050" b="0" strike="noStrike" spc="-1" dirty="0">
                        <a:latin typeface="Work Sans" pitchFamily="2" charset="0"/>
                      </a:endParaRPr>
                    </a:p>
                  </a:txBody>
                  <a:tcPr marL="5040" marR="5040" anchor="ctr"/>
                </a:tc>
                <a:tc>
                  <a:txBody>
                    <a:bodyPr/>
                    <a:lstStyle/>
                    <a:p>
                      <a:pPr>
                        <a:lnSpc>
                          <a:spcPct val="100000"/>
                        </a:lnSpc>
                      </a:pPr>
                      <a:r>
                        <a:rPr lang="en-US" sz="1050" b="0" strike="noStrike" spc="-1" dirty="0">
                          <a:solidFill>
                            <a:schemeClr val="dk1"/>
                          </a:solidFill>
                          <a:latin typeface="Work Sans" pitchFamily="2" charset="0"/>
                        </a:rPr>
                        <a:t>The system </a:t>
                      </a:r>
                      <a:r>
                        <a:rPr lang="en-US" sz="1050" b="0" strike="noStrike" spc="-1" dirty="0" smtClean="0">
                          <a:solidFill>
                            <a:schemeClr val="dk1"/>
                          </a:solidFill>
                          <a:latin typeface="Work Sans" pitchFamily="2" charset="0"/>
                        </a:rPr>
                        <a:t>displayed </a:t>
                      </a:r>
                      <a:r>
                        <a:rPr lang="en-US" sz="1050" b="0" strike="noStrike" spc="-1" dirty="0">
                          <a:solidFill>
                            <a:schemeClr val="dk1"/>
                          </a:solidFill>
                          <a:latin typeface="Work Sans" pitchFamily="2" charset="0"/>
                        </a:rPr>
                        <a:t>accurate </a:t>
                      </a:r>
                      <a:r>
                        <a:rPr lang="en-US" sz="1050" b="0" strike="noStrike" spc="-1" dirty="0" smtClean="0">
                          <a:solidFill>
                            <a:schemeClr val="dk1"/>
                          </a:solidFill>
                          <a:latin typeface="Work Sans" pitchFamily="2" charset="0"/>
                        </a:rPr>
                        <a:t>information</a:t>
                      </a:r>
                      <a:r>
                        <a:rPr lang="en-IN" sz="1050" b="0" strike="noStrike" spc="-1" baseline="0" dirty="0" smtClean="0">
                          <a:solidFill>
                            <a:schemeClr val="dk1"/>
                          </a:solidFill>
                          <a:latin typeface="Work Sans" pitchFamily="2" charset="0"/>
                        </a:rPr>
                        <a:t> </a:t>
                      </a:r>
                      <a:r>
                        <a:rPr lang="en-US" sz="1050" b="0" strike="noStrike" spc="-1" dirty="0" smtClean="0">
                          <a:solidFill>
                            <a:schemeClr val="dk1"/>
                          </a:solidFill>
                          <a:latin typeface="Work Sans" pitchFamily="2" charset="0"/>
                        </a:rPr>
                        <a:t>on </a:t>
                      </a:r>
                      <a:r>
                        <a:rPr lang="en-US" sz="1050" b="0" strike="noStrike" spc="-1" dirty="0">
                          <a:solidFill>
                            <a:schemeClr val="dk1"/>
                          </a:solidFill>
                          <a:latin typeface="Work Sans" pitchFamily="2" charset="0"/>
                        </a:rPr>
                        <a:t>prevention supplements for the disease.</a:t>
                      </a:r>
                      <a:endParaRPr lang="en-IN" sz="1050" b="0" strike="noStrike" spc="-1" dirty="0">
                        <a:latin typeface="Work Sans" pitchFamily="2" charset="0"/>
                      </a:endParaRPr>
                    </a:p>
                  </a:txBody>
                  <a:tcPr marL="5040" marR="5040" anchor="ctr"/>
                </a:tc>
                <a:tc>
                  <a:txBody>
                    <a:bodyPr/>
                    <a:lstStyle/>
                    <a:p>
                      <a:pPr>
                        <a:lnSpc>
                          <a:spcPct val="100000"/>
                        </a:lnSpc>
                      </a:pPr>
                      <a:r>
                        <a:rPr lang="en-US" sz="1050" b="0" strike="noStrike" spc="-1" dirty="0" smtClean="0">
                          <a:solidFill>
                            <a:schemeClr val="dk1"/>
                          </a:solidFill>
                          <a:latin typeface="Work Sans" pitchFamily="2" charset="0"/>
                        </a:rPr>
                        <a:t>Pass</a:t>
                      </a:r>
                      <a:endParaRPr lang="en-IN" sz="1050" b="0" strike="noStrike" spc="-1" dirty="0">
                        <a:latin typeface="Work Sans" pitchFamily="2" charset="0"/>
                      </a:endParaRPr>
                    </a:p>
                  </a:txBody>
                  <a:tcPr marL="5040" marR="5040" anchor="ctr"/>
                </a:tc>
                <a:extLst>
                  <a:ext uri="{0D108BD9-81ED-4DB2-BD59-A6C34878D82A}">
                    <a16:rowId xmlns="" xmlns:a16="http://schemas.microsoft.com/office/drawing/2014/main" val="10003"/>
                  </a:ext>
                </a:extLst>
              </a:tr>
              <a:tr h="563903">
                <a:tc>
                  <a:txBody>
                    <a:bodyPr/>
                    <a:lstStyle/>
                    <a:p>
                      <a:pPr>
                        <a:lnSpc>
                          <a:spcPct val="100000"/>
                        </a:lnSpc>
                      </a:pPr>
                      <a:r>
                        <a:rPr lang="en-IN" sz="1050" b="0" strike="noStrike" spc="-1">
                          <a:solidFill>
                            <a:schemeClr val="dk1"/>
                          </a:solidFill>
                          <a:latin typeface="Work Sans" pitchFamily="2" charset="0"/>
                        </a:rPr>
                        <a:t> </a:t>
                      </a:r>
                      <a:endParaRPr lang="en-IN" sz="1050" b="0" strike="noStrike" spc="-1">
                        <a:latin typeface="Work Sans" pitchFamily="2" charset="0"/>
                      </a:endParaRPr>
                    </a:p>
                  </a:txBody>
                  <a:tcPr marL="5040" marR="5040" anchor="ctr"/>
                </a:tc>
                <a:tc>
                  <a:txBody>
                    <a:bodyPr/>
                    <a:lstStyle/>
                    <a:p>
                      <a:pPr>
                        <a:lnSpc>
                          <a:spcPct val="100000"/>
                        </a:lnSpc>
                      </a:pPr>
                      <a:r>
                        <a:rPr lang="en-US" sz="1050" b="0" strike="noStrike" spc="-1" dirty="0">
                          <a:solidFill>
                            <a:schemeClr val="dk1"/>
                          </a:solidFill>
                          <a:latin typeface="Work Sans" pitchFamily="2" charset="0"/>
                        </a:rPr>
                        <a:t>User views prevention supplements for a disease with no available data.</a:t>
                      </a:r>
                      <a:endParaRPr lang="en-IN" sz="1050" b="0" strike="noStrike" spc="-1" dirty="0">
                        <a:latin typeface="Work Sans" pitchFamily="2" charset="0"/>
                      </a:endParaRPr>
                    </a:p>
                  </a:txBody>
                  <a:tcPr marL="5040" marR="5040" anchor="ctr"/>
                </a:tc>
                <a:tc>
                  <a:txBody>
                    <a:bodyPr/>
                    <a:lstStyle/>
                    <a:p>
                      <a:pPr>
                        <a:lnSpc>
                          <a:spcPct val="100000"/>
                        </a:lnSpc>
                      </a:pPr>
                      <a:r>
                        <a:rPr lang="en-US" sz="1050" b="0" strike="noStrike" spc="-1">
                          <a:solidFill>
                            <a:schemeClr val="dk1"/>
                          </a:solidFill>
                          <a:latin typeface="Work Sans" pitchFamily="2" charset="0"/>
                        </a:rPr>
                        <a:t>The system should inform the user that no data is available for prevention supplements.</a:t>
                      </a:r>
                      <a:endParaRPr lang="en-IN" sz="1050" b="0" strike="noStrike" spc="-1">
                        <a:latin typeface="Work Sans" pitchFamily="2" charset="0"/>
                      </a:endParaRPr>
                    </a:p>
                  </a:txBody>
                  <a:tcPr marL="5040" marR="5040" anchor="ctr"/>
                </a:tc>
                <a:tc>
                  <a:txBody>
                    <a:bodyPr/>
                    <a:lstStyle/>
                    <a:p>
                      <a:pPr>
                        <a:lnSpc>
                          <a:spcPct val="100000"/>
                        </a:lnSpc>
                      </a:pPr>
                      <a:r>
                        <a:rPr lang="en-US" sz="1050" b="0" strike="noStrike" spc="-1" dirty="0">
                          <a:solidFill>
                            <a:schemeClr val="dk1"/>
                          </a:solidFill>
                          <a:latin typeface="Work Sans" pitchFamily="2" charset="0"/>
                        </a:rPr>
                        <a:t>The </a:t>
                      </a:r>
                      <a:r>
                        <a:rPr lang="en-US" sz="1050" b="0" strike="noStrike" spc="-1" dirty="0" smtClean="0">
                          <a:solidFill>
                            <a:schemeClr val="dk1"/>
                          </a:solidFill>
                          <a:latin typeface="Work Sans" pitchFamily="2" charset="0"/>
                        </a:rPr>
                        <a:t>system</a:t>
                      </a:r>
                      <a:r>
                        <a:rPr lang="en-US" sz="1050" b="0" strike="noStrike" spc="-1" baseline="0" dirty="0" smtClean="0">
                          <a:solidFill>
                            <a:schemeClr val="dk1"/>
                          </a:solidFill>
                          <a:latin typeface="Work Sans" pitchFamily="2" charset="0"/>
                        </a:rPr>
                        <a:t> </a:t>
                      </a:r>
                      <a:r>
                        <a:rPr lang="en-US" sz="1050" b="0" strike="noStrike" spc="-1" dirty="0" smtClean="0">
                          <a:solidFill>
                            <a:schemeClr val="dk1"/>
                          </a:solidFill>
                          <a:latin typeface="Work Sans" pitchFamily="2" charset="0"/>
                        </a:rPr>
                        <a:t>informed </a:t>
                      </a:r>
                      <a:r>
                        <a:rPr lang="en-US" sz="1050" b="0" strike="noStrike" spc="-1" dirty="0">
                          <a:solidFill>
                            <a:schemeClr val="dk1"/>
                          </a:solidFill>
                          <a:latin typeface="Work Sans" pitchFamily="2" charset="0"/>
                        </a:rPr>
                        <a:t>the user that no data is available for prevention supplements.</a:t>
                      </a:r>
                      <a:endParaRPr lang="en-IN" sz="1050" b="0" strike="noStrike" spc="-1" dirty="0">
                        <a:latin typeface="Work Sans" pitchFamily="2" charset="0"/>
                      </a:endParaRPr>
                    </a:p>
                  </a:txBody>
                  <a:tcPr marL="5040" marR="5040" anchor="ctr"/>
                </a:tc>
                <a:tc>
                  <a:txBody>
                    <a:bodyPr/>
                    <a:lstStyle/>
                    <a:p>
                      <a:pPr>
                        <a:lnSpc>
                          <a:spcPct val="100000"/>
                        </a:lnSpc>
                      </a:pPr>
                      <a:r>
                        <a:rPr lang="en-US" sz="1050" b="0" strike="noStrike" spc="-1" dirty="0" smtClean="0">
                          <a:solidFill>
                            <a:schemeClr val="dk1"/>
                          </a:solidFill>
                          <a:latin typeface="Work Sans" pitchFamily="2" charset="0"/>
                        </a:rPr>
                        <a:t>Pass</a:t>
                      </a:r>
                      <a:endParaRPr lang="en-IN" sz="1050" b="0" strike="noStrike" spc="-1" dirty="0">
                        <a:latin typeface="Work Sans" pitchFamily="2" charset="0"/>
                      </a:endParaRPr>
                    </a:p>
                  </a:txBody>
                  <a:tcPr marL="5040" marR="5040" anchor="ctr"/>
                </a:tc>
                <a:extLst>
                  <a:ext uri="{0D108BD9-81ED-4DB2-BD59-A6C34878D82A}">
                    <a16:rowId xmlns="" xmlns:a16="http://schemas.microsoft.com/office/drawing/2014/main" val="10004"/>
                  </a:ext>
                </a:extLst>
              </a:tr>
              <a:tr h="406010">
                <a:tc>
                  <a:txBody>
                    <a:bodyPr/>
                    <a:lstStyle/>
                    <a:p>
                      <a:pPr>
                        <a:lnSpc>
                          <a:spcPct val="100000"/>
                        </a:lnSpc>
                      </a:pPr>
                      <a:r>
                        <a:rPr lang="en-IN" sz="1050" b="0" strike="noStrike" spc="-1">
                          <a:solidFill>
                            <a:schemeClr val="dk1"/>
                          </a:solidFill>
                          <a:latin typeface="Work Sans" pitchFamily="2" charset="0"/>
                        </a:rPr>
                        <a:t>Disease Stage Information</a:t>
                      </a:r>
                      <a:endParaRPr lang="en-IN" sz="1050" b="0" strike="noStrike" spc="-1">
                        <a:latin typeface="Work Sans" pitchFamily="2" charset="0"/>
                      </a:endParaRPr>
                    </a:p>
                  </a:txBody>
                  <a:tcPr marL="5040" marR="5040" anchor="ctr"/>
                </a:tc>
                <a:tc>
                  <a:txBody>
                    <a:bodyPr/>
                    <a:lstStyle/>
                    <a:p>
                      <a:pPr>
                        <a:lnSpc>
                          <a:spcPct val="100000"/>
                        </a:lnSpc>
                      </a:pPr>
                      <a:r>
                        <a:rPr lang="en-US" sz="1050" b="0" strike="noStrike" spc="-1">
                          <a:solidFill>
                            <a:schemeClr val="dk1"/>
                          </a:solidFill>
                          <a:latin typeface="Work Sans" pitchFamily="2" charset="0"/>
                        </a:rPr>
                        <a:t>User checks the stage of a detected disease.</a:t>
                      </a:r>
                      <a:endParaRPr lang="en-IN" sz="1050" b="0" strike="noStrike" spc="-1">
                        <a:latin typeface="Work Sans" pitchFamily="2" charset="0"/>
                      </a:endParaRPr>
                    </a:p>
                  </a:txBody>
                  <a:tcPr marL="5040" marR="5040" anchor="ctr"/>
                </a:tc>
                <a:tc>
                  <a:txBody>
                    <a:bodyPr/>
                    <a:lstStyle/>
                    <a:p>
                      <a:pPr>
                        <a:lnSpc>
                          <a:spcPct val="100000"/>
                        </a:lnSpc>
                      </a:pPr>
                      <a:r>
                        <a:rPr lang="en-US" sz="1050" b="0" strike="noStrike" spc="-1">
                          <a:solidFill>
                            <a:schemeClr val="dk1"/>
                          </a:solidFill>
                          <a:latin typeface="Work Sans" pitchFamily="2" charset="0"/>
                        </a:rPr>
                        <a:t>The system should show the current stage of the detected disease.</a:t>
                      </a:r>
                      <a:endParaRPr lang="en-IN" sz="1050" b="0" strike="noStrike" spc="-1">
                        <a:latin typeface="Work Sans" pitchFamily="2" charset="0"/>
                      </a:endParaRPr>
                    </a:p>
                  </a:txBody>
                  <a:tcPr marL="5040" marR="5040" anchor="ctr"/>
                </a:tc>
                <a:tc>
                  <a:txBody>
                    <a:bodyPr/>
                    <a:lstStyle/>
                    <a:p>
                      <a:pPr>
                        <a:lnSpc>
                          <a:spcPct val="100000"/>
                        </a:lnSpc>
                      </a:pPr>
                      <a:r>
                        <a:rPr lang="en-US" sz="1050" b="0" strike="noStrike" spc="-1">
                          <a:solidFill>
                            <a:schemeClr val="dk1"/>
                          </a:solidFill>
                          <a:latin typeface="Work Sans" pitchFamily="2" charset="0"/>
                        </a:rPr>
                        <a:t>The system accurately displays the current stage of the detected disease.</a:t>
                      </a:r>
                      <a:endParaRPr lang="en-IN" sz="1050" b="0" strike="noStrike" spc="-1">
                        <a:latin typeface="Work Sans" pitchFamily="2" charset="0"/>
                      </a:endParaRPr>
                    </a:p>
                  </a:txBody>
                  <a:tcPr marL="5040" marR="5040" anchor="ctr"/>
                </a:tc>
                <a:tc>
                  <a:txBody>
                    <a:bodyPr/>
                    <a:lstStyle/>
                    <a:p>
                      <a:pPr>
                        <a:lnSpc>
                          <a:spcPct val="100000"/>
                        </a:lnSpc>
                      </a:pPr>
                      <a:r>
                        <a:rPr lang="en-US" sz="1050" b="0" strike="noStrike" spc="-1">
                          <a:solidFill>
                            <a:schemeClr val="dk1"/>
                          </a:solidFill>
                          <a:latin typeface="Work Sans" pitchFamily="2" charset="0"/>
                        </a:rPr>
                        <a:t>Pass</a:t>
                      </a:r>
                      <a:endParaRPr lang="en-IN" sz="1050" b="0" strike="noStrike" spc="-1">
                        <a:latin typeface="Work Sans" pitchFamily="2" charset="0"/>
                      </a:endParaRPr>
                    </a:p>
                  </a:txBody>
                  <a:tcPr marL="5040" marR="5040" anchor="ctr"/>
                </a:tc>
                <a:extLst>
                  <a:ext uri="{0D108BD9-81ED-4DB2-BD59-A6C34878D82A}">
                    <a16:rowId xmlns="" xmlns:a16="http://schemas.microsoft.com/office/drawing/2014/main" val="10005"/>
                  </a:ext>
                </a:extLst>
              </a:tr>
              <a:tr h="563903">
                <a:tc>
                  <a:txBody>
                    <a:bodyPr/>
                    <a:lstStyle/>
                    <a:p>
                      <a:pPr>
                        <a:lnSpc>
                          <a:spcPct val="100000"/>
                        </a:lnSpc>
                      </a:pPr>
                      <a:r>
                        <a:rPr lang="en-IN" sz="1050" b="0" strike="noStrike" spc="-1">
                          <a:solidFill>
                            <a:schemeClr val="dk1"/>
                          </a:solidFill>
                          <a:latin typeface="Work Sans" pitchFamily="2" charset="0"/>
                        </a:rPr>
                        <a:t> </a:t>
                      </a:r>
                      <a:endParaRPr lang="en-IN" sz="1050" b="0" strike="noStrike" spc="-1">
                        <a:latin typeface="Work Sans" pitchFamily="2" charset="0"/>
                      </a:endParaRPr>
                    </a:p>
                  </a:txBody>
                  <a:tcPr marL="5040" marR="5040" anchor="ctr"/>
                </a:tc>
                <a:tc>
                  <a:txBody>
                    <a:bodyPr/>
                    <a:lstStyle/>
                    <a:p>
                      <a:pPr>
                        <a:lnSpc>
                          <a:spcPct val="100000"/>
                        </a:lnSpc>
                      </a:pPr>
                      <a:r>
                        <a:rPr lang="en-US" sz="1050" b="0" strike="noStrike" spc="-1">
                          <a:solidFill>
                            <a:schemeClr val="dk1"/>
                          </a:solidFill>
                          <a:latin typeface="Work Sans" pitchFamily="2" charset="0"/>
                        </a:rPr>
                        <a:t>User checks the stage of a healthy plant (no disease detected).</a:t>
                      </a:r>
                      <a:endParaRPr lang="en-IN" sz="1050" b="0" strike="noStrike" spc="-1">
                        <a:latin typeface="Work Sans" pitchFamily="2" charset="0"/>
                      </a:endParaRPr>
                    </a:p>
                  </a:txBody>
                  <a:tcPr marL="5040" marR="5040" anchor="ctr"/>
                </a:tc>
                <a:tc>
                  <a:txBody>
                    <a:bodyPr/>
                    <a:lstStyle/>
                    <a:p>
                      <a:pPr>
                        <a:lnSpc>
                          <a:spcPct val="100000"/>
                        </a:lnSpc>
                      </a:pPr>
                      <a:r>
                        <a:rPr lang="en-US" sz="1050" b="0" strike="noStrike" spc="-1" dirty="0">
                          <a:solidFill>
                            <a:schemeClr val="dk1"/>
                          </a:solidFill>
                          <a:latin typeface="Work Sans" pitchFamily="2" charset="0"/>
                        </a:rPr>
                        <a:t>The system should indicate that the plant is healthy and not in any disease stage.</a:t>
                      </a:r>
                      <a:endParaRPr lang="en-IN" sz="1050" b="0" strike="noStrike" spc="-1" dirty="0">
                        <a:latin typeface="Work Sans" pitchFamily="2" charset="0"/>
                      </a:endParaRPr>
                    </a:p>
                  </a:txBody>
                  <a:tcPr marL="5040" marR="5040" anchor="ctr"/>
                </a:tc>
                <a:tc>
                  <a:txBody>
                    <a:bodyPr/>
                    <a:lstStyle/>
                    <a:p>
                      <a:pPr>
                        <a:lnSpc>
                          <a:spcPct val="100000"/>
                        </a:lnSpc>
                      </a:pPr>
                      <a:r>
                        <a:rPr lang="en-US" sz="1050" b="0" strike="noStrike" spc="-1" dirty="0">
                          <a:solidFill>
                            <a:schemeClr val="dk1"/>
                          </a:solidFill>
                          <a:latin typeface="Work Sans" pitchFamily="2" charset="0"/>
                        </a:rPr>
                        <a:t>The system correctly identifies and communicates that the plant is healthy with no disease stage.</a:t>
                      </a:r>
                      <a:endParaRPr lang="en-IN" sz="1050" b="0" strike="noStrike" spc="-1" dirty="0">
                        <a:latin typeface="Work Sans" pitchFamily="2" charset="0"/>
                      </a:endParaRPr>
                    </a:p>
                  </a:txBody>
                  <a:tcPr marL="5040" marR="5040" anchor="ctr"/>
                </a:tc>
                <a:tc>
                  <a:txBody>
                    <a:bodyPr/>
                    <a:lstStyle/>
                    <a:p>
                      <a:pPr>
                        <a:lnSpc>
                          <a:spcPct val="100000"/>
                        </a:lnSpc>
                      </a:pPr>
                      <a:r>
                        <a:rPr lang="en-US" sz="1050" b="0" strike="noStrike" spc="-1">
                          <a:solidFill>
                            <a:schemeClr val="dk1"/>
                          </a:solidFill>
                          <a:latin typeface="Work Sans" pitchFamily="2" charset="0"/>
                        </a:rPr>
                        <a:t>Pass</a:t>
                      </a:r>
                      <a:endParaRPr lang="en-IN" sz="1050" b="0" strike="noStrike" spc="-1">
                        <a:latin typeface="Work Sans" pitchFamily="2" charset="0"/>
                      </a:endParaRPr>
                    </a:p>
                  </a:txBody>
                  <a:tcPr marL="5040" marR="5040" anchor="ctr"/>
                </a:tc>
                <a:extLst>
                  <a:ext uri="{0D108BD9-81ED-4DB2-BD59-A6C34878D82A}">
                    <a16:rowId xmlns="" xmlns:a16="http://schemas.microsoft.com/office/drawing/2014/main" val="10006"/>
                  </a:ext>
                </a:extLst>
              </a:tr>
              <a:tr h="721795">
                <a:tc>
                  <a:txBody>
                    <a:bodyPr/>
                    <a:lstStyle/>
                    <a:p>
                      <a:pPr>
                        <a:lnSpc>
                          <a:spcPct val="100000"/>
                        </a:lnSpc>
                      </a:pPr>
                      <a:r>
                        <a:rPr lang="en-US" sz="1050" b="0" strike="noStrike" spc="-1">
                          <a:solidFill>
                            <a:schemeClr val="dk1"/>
                          </a:solidFill>
                          <a:latin typeface="Work Sans" pitchFamily="2" charset="0"/>
                        </a:rPr>
                        <a:t>Area Report with Historical Data</a:t>
                      </a:r>
                      <a:endParaRPr lang="en-IN" sz="1050" b="0" strike="noStrike" spc="-1">
                        <a:latin typeface="Work Sans" pitchFamily="2" charset="0"/>
                      </a:endParaRPr>
                    </a:p>
                  </a:txBody>
                  <a:tcPr marL="5040" marR="5040" anchor="ctr"/>
                </a:tc>
                <a:tc>
                  <a:txBody>
                    <a:bodyPr/>
                    <a:lstStyle/>
                    <a:p>
                      <a:pPr>
                        <a:lnSpc>
                          <a:spcPct val="100000"/>
                        </a:lnSpc>
                      </a:pPr>
                      <a:r>
                        <a:rPr lang="en-US" sz="1050" b="0" strike="noStrike" spc="-1">
                          <a:solidFill>
                            <a:schemeClr val="dk1"/>
                          </a:solidFill>
                          <a:latin typeface="Work Sans" pitchFamily="2" charset="0"/>
                        </a:rPr>
                        <a:t>User requests a historical report for a specific area.</a:t>
                      </a:r>
                      <a:endParaRPr lang="en-IN" sz="1050" b="0" strike="noStrike" spc="-1">
                        <a:latin typeface="Work Sans" pitchFamily="2" charset="0"/>
                      </a:endParaRPr>
                    </a:p>
                  </a:txBody>
                  <a:tcPr marL="5040" marR="5040" anchor="ctr"/>
                </a:tc>
                <a:tc>
                  <a:txBody>
                    <a:bodyPr/>
                    <a:lstStyle/>
                    <a:p>
                      <a:pPr>
                        <a:lnSpc>
                          <a:spcPct val="100000"/>
                        </a:lnSpc>
                      </a:pPr>
                      <a:r>
                        <a:rPr lang="en-US" sz="1050" b="0" strike="noStrike" spc="-1" dirty="0">
                          <a:solidFill>
                            <a:schemeClr val="dk1"/>
                          </a:solidFill>
                          <a:latin typeface="Work Sans" pitchFamily="2" charset="0"/>
                        </a:rPr>
                        <a:t>The system should provide historical data on diseases, soil type, and plantation details.</a:t>
                      </a:r>
                      <a:endParaRPr lang="en-IN" sz="1050" b="0" strike="noStrike" spc="-1" dirty="0">
                        <a:latin typeface="Work Sans" pitchFamily="2" charset="0"/>
                      </a:endParaRPr>
                    </a:p>
                  </a:txBody>
                  <a:tcPr marL="5040" marR="5040" anchor="ctr"/>
                </a:tc>
                <a:tc>
                  <a:txBody>
                    <a:bodyPr/>
                    <a:lstStyle/>
                    <a:p>
                      <a:pPr>
                        <a:lnSpc>
                          <a:spcPct val="100000"/>
                        </a:lnSpc>
                      </a:pPr>
                      <a:r>
                        <a:rPr lang="en-US" sz="1050" b="0" strike="noStrike" spc="-1" dirty="0">
                          <a:solidFill>
                            <a:schemeClr val="dk1"/>
                          </a:solidFill>
                          <a:latin typeface="Work Sans" pitchFamily="2" charset="0"/>
                        </a:rPr>
                        <a:t>The system didn't provide historical data on </a:t>
                      </a:r>
                      <a:endParaRPr lang="en-IN" sz="1050" b="0" strike="noStrike" spc="-1" dirty="0">
                        <a:latin typeface="Work Sans" pitchFamily="2" charset="0"/>
                      </a:endParaRPr>
                    </a:p>
                    <a:p>
                      <a:pPr>
                        <a:lnSpc>
                          <a:spcPct val="100000"/>
                        </a:lnSpc>
                      </a:pPr>
                      <a:r>
                        <a:rPr lang="en-US" sz="1050" b="0" strike="noStrike" spc="-1" dirty="0">
                          <a:solidFill>
                            <a:schemeClr val="dk1"/>
                          </a:solidFill>
                          <a:latin typeface="Work Sans" pitchFamily="2" charset="0"/>
                        </a:rPr>
                        <a:t>diseases, soil type, and plantation details.</a:t>
                      </a:r>
                      <a:endParaRPr lang="en-IN" sz="1050" b="0" strike="noStrike" spc="-1" dirty="0">
                        <a:latin typeface="Work Sans" pitchFamily="2" charset="0"/>
                      </a:endParaRPr>
                    </a:p>
                  </a:txBody>
                  <a:tcPr marL="5040" marR="5040" anchor="ctr"/>
                </a:tc>
                <a:tc>
                  <a:txBody>
                    <a:bodyPr/>
                    <a:lstStyle/>
                    <a:p>
                      <a:pPr>
                        <a:lnSpc>
                          <a:spcPct val="100000"/>
                        </a:lnSpc>
                      </a:pPr>
                      <a:r>
                        <a:rPr lang="en-US" sz="1050" b="0" strike="noStrike" spc="-1" dirty="0">
                          <a:solidFill>
                            <a:schemeClr val="dk1"/>
                          </a:solidFill>
                          <a:latin typeface="Work Sans" pitchFamily="2" charset="0"/>
                        </a:rPr>
                        <a:t>Fail</a:t>
                      </a:r>
                      <a:endParaRPr lang="en-IN" sz="1050" b="0" strike="noStrike" spc="-1" dirty="0">
                        <a:latin typeface="Work Sans" pitchFamily="2" charset="0"/>
                      </a:endParaRPr>
                    </a:p>
                  </a:txBody>
                  <a:tcPr marL="5040" marR="5040" anchor="ctr"/>
                </a:tc>
                <a:extLst>
                  <a:ext uri="{0D108BD9-81ED-4DB2-BD59-A6C34878D82A}">
                    <a16:rowId xmlns="" xmlns:a16="http://schemas.microsoft.com/office/drawing/2014/main" val="10007"/>
                  </a:ext>
                </a:extLst>
              </a:tr>
              <a:tr h="563903">
                <a:tc>
                  <a:txBody>
                    <a:bodyPr/>
                    <a:lstStyle/>
                    <a:p>
                      <a:pPr>
                        <a:lnSpc>
                          <a:spcPct val="100000"/>
                        </a:lnSpc>
                      </a:pPr>
                      <a:r>
                        <a:rPr lang="en-IN" sz="1050" b="0" strike="noStrike" spc="-1">
                          <a:solidFill>
                            <a:schemeClr val="dk1"/>
                          </a:solidFill>
                          <a:latin typeface="Work Sans" pitchFamily="2" charset="0"/>
                        </a:rPr>
                        <a:t> </a:t>
                      </a:r>
                      <a:endParaRPr lang="en-IN" sz="1050" b="0" strike="noStrike" spc="-1">
                        <a:latin typeface="Work Sans" pitchFamily="2" charset="0"/>
                      </a:endParaRPr>
                    </a:p>
                  </a:txBody>
                  <a:tcPr marL="5040" marR="5040" anchor="ctr"/>
                </a:tc>
                <a:tc>
                  <a:txBody>
                    <a:bodyPr/>
                    <a:lstStyle/>
                    <a:p>
                      <a:pPr>
                        <a:lnSpc>
                          <a:spcPct val="100000"/>
                        </a:lnSpc>
                      </a:pPr>
                      <a:r>
                        <a:rPr lang="en-US" sz="1050" b="0" strike="noStrike" spc="-1">
                          <a:solidFill>
                            <a:schemeClr val="dk1"/>
                          </a:solidFill>
                          <a:latin typeface="Work Sans" pitchFamily="2" charset="0"/>
                        </a:rPr>
                        <a:t>User requests a historical report for an area with no historical data.</a:t>
                      </a:r>
                      <a:endParaRPr lang="en-IN" sz="1050" b="0" strike="noStrike" spc="-1">
                        <a:latin typeface="Work Sans" pitchFamily="2" charset="0"/>
                      </a:endParaRPr>
                    </a:p>
                  </a:txBody>
                  <a:tcPr marL="5040" marR="5040" anchor="ctr"/>
                </a:tc>
                <a:tc>
                  <a:txBody>
                    <a:bodyPr/>
                    <a:lstStyle/>
                    <a:p>
                      <a:pPr>
                        <a:lnSpc>
                          <a:spcPct val="100000"/>
                        </a:lnSpc>
                      </a:pPr>
                      <a:r>
                        <a:rPr lang="en-US" sz="1050" b="0" strike="noStrike" spc="-1">
                          <a:solidFill>
                            <a:schemeClr val="dk1"/>
                          </a:solidFill>
                          <a:latin typeface="Work Sans" pitchFamily="2" charset="0"/>
                        </a:rPr>
                        <a:t>The system should inform the user that no historical data is available for the area.</a:t>
                      </a:r>
                      <a:endParaRPr lang="en-IN" sz="1050" b="0" strike="noStrike" spc="-1">
                        <a:latin typeface="Work Sans" pitchFamily="2" charset="0"/>
                      </a:endParaRPr>
                    </a:p>
                  </a:txBody>
                  <a:tcPr marL="5040" marR="5040" anchor="ctr"/>
                </a:tc>
                <a:tc>
                  <a:txBody>
                    <a:bodyPr/>
                    <a:lstStyle/>
                    <a:p>
                      <a:pPr>
                        <a:lnSpc>
                          <a:spcPct val="100000"/>
                        </a:lnSpc>
                      </a:pPr>
                      <a:r>
                        <a:rPr lang="en-US" sz="1050" b="0" strike="noStrike" spc="-1">
                          <a:solidFill>
                            <a:schemeClr val="dk1"/>
                          </a:solidFill>
                          <a:latin typeface="Work Sans" pitchFamily="2" charset="0"/>
                        </a:rPr>
                        <a:t>The system didn'tinform the user that no historical data is available for the area.</a:t>
                      </a:r>
                      <a:endParaRPr lang="en-IN" sz="1050" b="0" strike="noStrike" spc="-1">
                        <a:latin typeface="Work Sans" pitchFamily="2" charset="0"/>
                      </a:endParaRPr>
                    </a:p>
                  </a:txBody>
                  <a:tcPr marL="5040" marR="5040" anchor="ctr"/>
                </a:tc>
                <a:tc>
                  <a:txBody>
                    <a:bodyPr/>
                    <a:lstStyle/>
                    <a:p>
                      <a:pPr>
                        <a:lnSpc>
                          <a:spcPct val="100000"/>
                        </a:lnSpc>
                      </a:pPr>
                      <a:r>
                        <a:rPr lang="en-US" sz="1050" b="0" strike="noStrike" spc="-1" dirty="0">
                          <a:solidFill>
                            <a:schemeClr val="dk1"/>
                          </a:solidFill>
                          <a:latin typeface="Work Sans" pitchFamily="2" charset="0"/>
                        </a:rPr>
                        <a:t>Fail</a:t>
                      </a:r>
                      <a:endParaRPr lang="en-IN" sz="1050" b="0" strike="noStrike" spc="-1" dirty="0">
                        <a:latin typeface="Work Sans" pitchFamily="2" charset="0"/>
                      </a:endParaRPr>
                    </a:p>
                  </a:txBody>
                  <a:tcPr marL="5040" marR="5040" anchor="ct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40829420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42E515-C14E-84CC-C397-FD7DE275329B}"/>
              </a:ext>
            </a:extLst>
          </p:cNvPr>
          <p:cNvSpPr>
            <a:spLocks noGrp="1"/>
          </p:cNvSpPr>
          <p:nvPr>
            <p:ph type="title"/>
          </p:nvPr>
        </p:nvSpPr>
        <p:spPr/>
        <p:txBody>
          <a:bodyPr/>
          <a:lstStyle/>
          <a:p>
            <a:endParaRPr lang="en-IN"/>
          </a:p>
        </p:txBody>
      </p:sp>
      <p:sp>
        <p:nvSpPr>
          <p:cNvPr id="3" name="Subtitle 2">
            <a:extLst>
              <a:ext uri="{FF2B5EF4-FFF2-40B4-BE49-F238E27FC236}">
                <a16:creationId xmlns="" xmlns:a16="http://schemas.microsoft.com/office/drawing/2014/main" id="{0C1C38FE-58F3-AA95-0347-3C1C635C31EF}"/>
              </a:ext>
            </a:extLst>
          </p:cNvPr>
          <p:cNvSpPr>
            <a:spLocks noGrp="1"/>
          </p:cNvSpPr>
          <p:nvPr>
            <p:ph type="subTitle" idx="1"/>
          </p:nvPr>
        </p:nvSpPr>
        <p:spPr/>
        <p:txBody>
          <a:bodyPr/>
          <a:lstStyle/>
          <a:p>
            <a:endParaRPr lang="en-IN"/>
          </a:p>
        </p:txBody>
      </p:sp>
      <p:graphicFrame>
        <p:nvGraphicFramePr>
          <p:cNvPr id="4" name="Table 10">
            <a:extLst>
              <a:ext uri="{FF2B5EF4-FFF2-40B4-BE49-F238E27FC236}">
                <a16:creationId xmlns="" xmlns:a16="http://schemas.microsoft.com/office/drawing/2014/main" id="{B352E27A-4FB6-75FD-0F3A-510B542B10B1}"/>
              </a:ext>
            </a:extLst>
          </p:cNvPr>
          <p:cNvGraphicFramePr/>
          <p:nvPr>
            <p:extLst>
              <p:ext uri="{D42A27DB-BD31-4B8C-83A1-F6EECF244321}">
                <p14:modId xmlns:p14="http://schemas.microsoft.com/office/powerpoint/2010/main" val="1431472059"/>
              </p:ext>
            </p:extLst>
          </p:nvPr>
        </p:nvGraphicFramePr>
        <p:xfrm>
          <a:off x="104504" y="628350"/>
          <a:ext cx="8804367" cy="4219083"/>
        </p:xfrm>
        <a:graphic>
          <a:graphicData uri="http://schemas.openxmlformats.org/drawingml/2006/table">
            <a:tbl>
              <a:tblPr>
                <a:tableStyleId>{69C7853C-536D-4A76-A0AE-DD22124D55A5}</a:tableStyleId>
              </a:tblPr>
              <a:tblGrid>
                <a:gridCol w="1487985">
                  <a:extLst>
                    <a:ext uri="{9D8B030D-6E8A-4147-A177-3AD203B41FA5}">
                      <a16:colId xmlns="" xmlns:a16="http://schemas.microsoft.com/office/drawing/2014/main" val="20000"/>
                    </a:ext>
                  </a:extLst>
                </a:gridCol>
                <a:gridCol w="2109436">
                  <a:extLst>
                    <a:ext uri="{9D8B030D-6E8A-4147-A177-3AD203B41FA5}">
                      <a16:colId xmlns="" xmlns:a16="http://schemas.microsoft.com/office/drawing/2014/main" val="20001"/>
                    </a:ext>
                  </a:extLst>
                </a:gridCol>
                <a:gridCol w="1995650">
                  <a:extLst>
                    <a:ext uri="{9D8B030D-6E8A-4147-A177-3AD203B41FA5}">
                      <a16:colId xmlns="" xmlns:a16="http://schemas.microsoft.com/office/drawing/2014/main" val="20002"/>
                    </a:ext>
                  </a:extLst>
                </a:gridCol>
                <a:gridCol w="1825565">
                  <a:extLst>
                    <a:ext uri="{9D8B030D-6E8A-4147-A177-3AD203B41FA5}">
                      <a16:colId xmlns="" xmlns:a16="http://schemas.microsoft.com/office/drawing/2014/main" val="20003"/>
                    </a:ext>
                  </a:extLst>
                </a:gridCol>
                <a:gridCol w="1385731">
                  <a:extLst>
                    <a:ext uri="{9D8B030D-6E8A-4147-A177-3AD203B41FA5}">
                      <a16:colId xmlns="" xmlns:a16="http://schemas.microsoft.com/office/drawing/2014/main" val="20004"/>
                    </a:ext>
                  </a:extLst>
                </a:gridCol>
              </a:tblGrid>
              <a:tr h="612621">
                <a:tc>
                  <a:txBody>
                    <a:bodyPr/>
                    <a:lstStyle/>
                    <a:p>
                      <a:pPr algn="ctr">
                        <a:lnSpc>
                          <a:spcPct val="100000"/>
                        </a:lnSpc>
                      </a:pPr>
                      <a:r>
                        <a:rPr lang="en-IN" sz="1600" b="0" strike="noStrike" spc="-1" dirty="0">
                          <a:solidFill>
                            <a:schemeClr val="dk1"/>
                          </a:solidFill>
                          <a:latin typeface="Work Sans" pitchFamily="2" charset="0"/>
                        </a:rPr>
                        <a:t>Functionality </a:t>
                      </a:r>
                      <a:r>
                        <a:rPr lang="en-IN" sz="1800" b="0" strike="noStrike" spc="-1" dirty="0">
                          <a:solidFill>
                            <a:schemeClr val="dk1"/>
                          </a:solidFill>
                          <a:latin typeface="Work Sans" pitchFamily="2" charset="0"/>
                        </a:rPr>
                        <a:t> to Test</a:t>
                      </a:r>
                      <a:endParaRPr lang="en-IN" sz="1800" b="0" strike="noStrike" spc="-1" dirty="0">
                        <a:latin typeface="Work Sans" pitchFamily="2" charset="0"/>
                      </a:endParaRPr>
                    </a:p>
                  </a:txBody>
                  <a:tcPr marL="7560" marR="7560" anchor="b"/>
                </a:tc>
                <a:tc>
                  <a:txBody>
                    <a:bodyPr/>
                    <a:lstStyle/>
                    <a:p>
                      <a:pPr algn="ctr">
                        <a:lnSpc>
                          <a:spcPct val="100000"/>
                        </a:lnSpc>
                      </a:pPr>
                      <a:r>
                        <a:rPr lang="en-IN" sz="1600" b="0" strike="noStrike" spc="-1" dirty="0">
                          <a:solidFill>
                            <a:schemeClr val="dk1"/>
                          </a:solidFill>
                          <a:latin typeface="Work Sans" pitchFamily="2" charset="0"/>
                        </a:rPr>
                        <a:t>Test Case Scenarios</a:t>
                      </a:r>
                      <a:endParaRPr lang="en-IN" sz="1600" b="0" strike="noStrike" spc="-1" dirty="0">
                        <a:latin typeface="Work Sans" pitchFamily="2" charset="0"/>
                      </a:endParaRPr>
                    </a:p>
                  </a:txBody>
                  <a:tcPr marL="7560" marR="7560" anchor="b"/>
                </a:tc>
                <a:tc>
                  <a:txBody>
                    <a:bodyPr/>
                    <a:lstStyle/>
                    <a:p>
                      <a:pPr algn="ctr">
                        <a:lnSpc>
                          <a:spcPct val="100000"/>
                        </a:lnSpc>
                      </a:pPr>
                      <a:r>
                        <a:rPr lang="en-IN" sz="1800" b="0" strike="noStrike" spc="-1">
                          <a:solidFill>
                            <a:schemeClr val="dk1"/>
                          </a:solidFill>
                          <a:latin typeface="Work Sans" pitchFamily="2" charset="0"/>
                        </a:rPr>
                        <a:t> Expected Results</a:t>
                      </a:r>
                      <a:endParaRPr lang="en-IN" sz="1800" b="0" strike="noStrike" spc="-1">
                        <a:latin typeface="Work Sans" pitchFamily="2" charset="0"/>
                      </a:endParaRPr>
                    </a:p>
                  </a:txBody>
                  <a:tcPr marL="7560" marR="7560" anchor="b"/>
                </a:tc>
                <a:tc>
                  <a:txBody>
                    <a:bodyPr/>
                    <a:lstStyle/>
                    <a:p>
                      <a:pPr algn="ctr">
                        <a:lnSpc>
                          <a:spcPct val="100000"/>
                        </a:lnSpc>
                      </a:pPr>
                      <a:r>
                        <a:rPr lang="en-IN" sz="1800" b="0" strike="noStrike" spc="-1">
                          <a:solidFill>
                            <a:schemeClr val="dk1"/>
                          </a:solidFill>
                          <a:latin typeface="Work Sans" pitchFamily="2" charset="0"/>
                        </a:rPr>
                        <a:t>Actual Results</a:t>
                      </a:r>
                      <a:endParaRPr lang="en-IN" sz="1800" b="0" strike="noStrike" spc="-1">
                        <a:latin typeface="Work Sans" pitchFamily="2" charset="0"/>
                      </a:endParaRPr>
                    </a:p>
                  </a:txBody>
                  <a:tcPr marL="7560" marR="7560" anchor="b"/>
                </a:tc>
                <a:tc>
                  <a:txBody>
                    <a:bodyPr/>
                    <a:lstStyle/>
                    <a:p>
                      <a:pPr algn="ctr">
                        <a:lnSpc>
                          <a:spcPct val="100000"/>
                        </a:lnSpc>
                      </a:pPr>
                      <a:r>
                        <a:rPr lang="en-IN" sz="1600" b="0" strike="noStrike" spc="-1">
                          <a:solidFill>
                            <a:schemeClr val="dk1"/>
                          </a:solidFill>
                          <a:latin typeface="Work Sans" pitchFamily="2" charset="0"/>
                        </a:rPr>
                        <a:t>Pass/Fail</a:t>
                      </a:r>
                      <a:endParaRPr lang="en-IN" sz="1600" b="0" strike="noStrike" spc="-1">
                        <a:latin typeface="Work Sans" pitchFamily="2" charset="0"/>
                      </a:endParaRPr>
                    </a:p>
                  </a:txBody>
                  <a:tcPr marL="7560" marR="7560" anchor="b"/>
                </a:tc>
                <a:extLst>
                  <a:ext uri="{0D108BD9-81ED-4DB2-BD59-A6C34878D82A}">
                    <a16:rowId xmlns="" xmlns:a16="http://schemas.microsoft.com/office/drawing/2014/main" val="10000"/>
                  </a:ext>
                </a:extLst>
              </a:tr>
              <a:tr h="790293">
                <a:tc>
                  <a:txBody>
                    <a:bodyPr/>
                    <a:lstStyle/>
                    <a:p>
                      <a:pPr>
                        <a:lnSpc>
                          <a:spcPct val="100000"/>
                        </a:lnSpc>
                      </a:pPr>
                      <a:r>
                        <a:rPr lang="en-IN" sz="1000" b="0" strike="noStrike" spc="-1" dirty="0">
                          <a:solidFill>
                            <a:schemeClr val="dk1"/>
                          </a:solidFill>
                          <a:latin typeface="Work Sans" pitchFamily="2" charset="0"/>
                        </a:rPr>
                        <a:t>User Profile and Preferences</a:t>
                      </a:r>
                      <a:endParaRPr lang="en-IN" sz="1000" b="0" strike="noStrike" spc="-1" dirty="0">
                        <a:latin typeface="Work Sans" pitchFamily="2" charset="0"/>
                      </a:endParaRPr>
                    </a:p>
                  </a:txBody>
                  <a:tcPr marL="7560" marR="7560" anchor="ctr"/>
                </a:tc>
                <a:tc>
                  <a:txBody>
                    <a:bodyPr/>
                    <a:lstStyle/>
                    <a:p>
                      <a:pPr>
                        <a:lnSpc>
                          <a:spcPct val="100000"/>
                        </a:lnSpc>
                      </a:pPr>
                      <a:r>
                        <a:rPr lang="en-IN" sz="1000" b="0" strike="noStrike" spc="-1" dirty="0">
                          <a:solidFill>
                            <a:schemeClr val="dk1"/>
                          </a:solidFill>
                          <a:latin typeface="Work Sans" pitchFamily="2" charset="0"/>
                        </a:rPr>
                        <a:t>User updates their profile information.</a:t>
                      </a:r>
                      <a:endParaRPr lang="en-IN" sz="1000" b="0" strike="noStrike" spc="-1" dirty="0">
                        <a:latin typeface="Work Sans" pitchFamily="2" charset="0"/>
                      </a:endParaRPr>
                    </a:p>
                  </a:txBody>
                  <a:tcPr marL="7560" marR="7560" anchor="ctr"/>
                </a:tc>
                <a:tc>
                  <a:txBody>
                    <a:bodyPr/>
                    <a:lstStyle/>
                    <a:p>
                      <a:pPr>
                        <a:lnSpc>
                          <a:spcPct val="100000"/>
                        </a:lnSpc>
                      </a:pPr>
                      <a:r>
                        <a:rPr lang="en-US" sz="1000" b="0" strike="noStrike" spc="-1">
                          <a:solidFill>
                            <a:schemeClr val="dk1"/>
                          </a:solidFill>
                          <a:latin typeface="Work Sans" pitchFamily="2" charset="0"/>
                        </a:rPr>
                        <a:t>The system should reflect the updated user profile information.</a:t>
                      </a:r>
                      <a:endParaRPr lang="en-IN" sz="1000" b="0" strike="noStrike" spc="-1">
                        <a:latin typeface="Work Sans" pitchFamily="2" charset="0"/>
                      </a:endParaRPr>
                    </a:p>
                  </a:txBody>
                  <a:tcPr marL="7560" marR="7560" anchor="ctr"/>
                </a:tc>
                <a:tc>
                  <a:txBody>
                    <a:bodyPr/>
                    <a:lstStyle/>
                    <a:p>
                      <a:pPr>
                        <a:lnSpc>
                          <a:spcPct val="100000"/>
                        </a:lnSpc>
                      </a:pPr>
                      <a:r>
                        <a:rPr lang="en-US" sz="1000" b="0" strike="noStrike" spc="-1">
                          <a:solidFill>
                            <a:schemeClr val="dk1"/>
                          </a:solidFill>
                          <a:latin typeface="Work Sans" pitchFamily="2" charset="0"/>
                        </a:rPr>
                        <a:t>The system couldn't reflect the updated user </a:t>
                      </a:r>
                      <a:endParaRPr lang="en-IN" sz="1000" b="0" strike="noStrike" spc="-1">
                        <a:latin typeface="Work Sans" pitchFamily="2" charset="0"/>
                      </a:endParaRPr>
                    </a:p>
                    <a:p>
                      <a:pPr>
                        <a:lnSpc>
                          <a:spcPct val="100000"/>
                        </a:lnSpc>
                      </a:pPr>
                      <a:r>
                        <a:rPr lang="en-US" sz="1000" b="0" strike="noStrike" spc="-1">
                          <a:solidFill>
                            <a:schemeClr val="dk1"/>
                          </a:solidFill>
                          <a:latin typeface="Work Sans" pitchFamily="2" charset="0"/>
                        </a:rPr>
                        <a:t>profile information.</a:t>
                      </a:r>
                      <a:endParaRPr lang="en-IN" sz="1000" b="0" strike="noStrike" spc="-1">
                        <a:latin typeface="Work Sans" pitchFamily="2" charset="0"/>
                      </a:endParaRPr>
                    </a:p>
                  </a:txBody>
                  <a:tcPr marL="7560" marR="7560" anchor="ctr"/>
                </a:tc>
                <a:tc>
                  <a:txBody>
                    <a:bodyPr/>
                    <a:lstStyle/>
                    <a:p>
                      <a:pPr>
                        <a:lnSpc>
                          <a:spcPct val="100000"/>
                        </a:lnSpc>
                      </a:pPr>
                      <a:r>
                        <a:rPr lang="en-US" sz="1000" b="0" strike="noStrike" spc="-1">
                          <a:solidFill>
                            <a:schemeClr val="dk1"/>
                          </a:solidFill>
                          <a:latin typeface="Work Sans" pitchFamily="2" charset="0"/>
                        </a:rPr>
                        <a:t>Fail</a:t>
                      </a:r>
                      <a:endParaRPr lang="en-IN" sz="1000" b="0" strike="noStrike" spc="-1">
                        <a:latin typeface="Work Sans" pitchFamily="2" charset="0"/>
                      </a:endParaRPr>
                    </a:p>
                  </a:txBody>
                  <a:tcPr marL="7560" marR="7560" anchor="ctr"/>
                </a:tc>
                <a:extLst>
                  <a:ext uri="{0D108BD9-81ED-4DB2-BD59-A6C34878D82A}">
                    <a16:rowId xmlns="" xmlns:a16="http://schemas.microsoft.com/office/drawing/2014/main" val="10001"/>
                  </a:ext>
                </a:extLst>
              </a:tr>
              <a:tr h="790293">
                <a:tc>
                  <a:txBody>
                    <a:bodyPr/>
                    <a:lstStyle/>
                    <a:p>
                      <a:pPr>
                        <a:lnSpc>
                          <a:spcPct val="100000"/>
                        </a:lnSpc>
                      </a:pPr>
                      <a:r>
                        <a:rPr lang="en-IN" sz="1000" b="0" strike="noStrike" spc="-1">
                          <a:solidFill>
                            <a:schemeClr val="dk1"/>
                          </a:solidFill>
                          <a:latin typeface="Work Sans" pitchFamily="2" charset="0"/>
                        </a:rPr>
                        <a:t> </a:t>
                      </a:r>
                      <a:endParaRPr lang="en-IN" sz="1000" b="0" strike="noStrike" spc="-1">
                        <a:latin typeface="Work Sans" pitchFamily="2" charset="0"/>
                      </a:endParaRPr>
                    </a:p>
                  </a:txBody>
                  <a:tcPr marL="7560" marR="7560" anchor="ctr"/>
                </a:tc>
                <a:tc>
                  <a:txBody>
                    <a:bodyPr/>
                    <a:lstStyle/>
                    <a:p>
                      <a:pPr>
                        <a:lnSpc>
                          <a:spcPct val="100000"/>
                        </a:lnSpc>
                      </a:pPr>
                      <a:r>
                        <a:rPr lang="en-IN" sz="1000" b="0" strike="noStrike" spc="-1" dirty="0">
                          <a:solidFill>
                            <a:schemeClr val="dk1"/>
                          </a:solidFill>
                          <a:latin typeface="Work Sans" pitchFamily="2" charset="0"/>
                        </a:rPr>
                        <a:t>User sets preferences for notification alerts.</a:t>
                      </a:r>
                      <a:endParaRPr lang="en-IN" sz="1000" b="0" strike="noStrike" spc="-1" dirty="0">
                        <a:latin typeface="Work Sans" pitchFamily="2" charset="0"/>
                      </a:endParaRPr>
                    </a:p>
                  </a:txBody>
                  <a:tcPr marL="7560" marR="7560" anchor="ctr"/>
                </a:tc>
                <a:tc>
                  <a:txBody>
                    <a:bodyPr/>
                    <a:lstStyle/>
                    <a:p>
                      <a:pPr>
                        <a:lnSpc>
                          <a:spcPct val="100000"/>
                        </a:lnSpc>
                      </a:pPr>
                      <a:r>
                        <a:rPr lang="en-US" sz="1000" b="0" strike="noStrike" spc="-1" dirty="0">
                          <a:solidFill>
                            <a:schemeClr val="dk1"/>
                          </a:solidFill>
                          <a:latin typeface="Work Sans" pitchFamily="2" charset="0"/>
                        </a:rPr>
                        <a:t>The system should send notification alerts based on the user's preferences.</a:t>
                      </a:r>
                      <a:endParaRPr lang="en-IN" sz="1000" b="0" strike="noStrike" spc="-1" dirty="0">
                        <a:latin typeface="Work Sans" pitchFamily="2" charset="0"/>
                      </a:endParaRPr>
                    </a:p>
                  </a:txBody>
                  <a:tcPr marL="7560" marR="7560" anchor="ctr"/>
                </a:tc>
                <a:tc>
                  <a:txBody>
                    <a:bodyPr/>
                    <a:lstStyle/>
                    <a:p>
                      <a:pPr>
                        <a:lnSpc>
                          <a:spcPct val="100000"/>
                        </a:lnSpc>
                      </a:pPr>
                      <a:r>
                        <a:rPr lang="en-US" sz="1000" b="0" strike="noStrike" spc="-1" dirty="0">
                          <a:solidFill>
                            <a:schemeClr val="dk1"/>
                          </a:solidFill>
                          <a:latin typeface="Work Sans" pitchFamily="2" charset="0"/>
                        </a:rPr>
                        <a:t>The system couldn't send notification alerts based</a:t>
                      </a:r>
                      <a:endParaRPr lang="en-IN" sz="1000" b="0" strike="noStrike" spc="-1" dirty="0">
                        <a:latin typeface="Work Sans" pitchFamily="2" charset="0"/>
                      </a:endParaRPr>
                    </a:p>
                    <a:p>
                      <a:pPr>
                        <a:lnSpc>
                          <a:spcPct val="100000"/>
                        </a:lnSpc>
                      </a:pPr>
                      <a:r>
                        <a:rPr lang="en-US" sz="1000" b="0" strike="noStrike" spc="-1" dirty="0">
                          <a:solidFill>
                            <a:schemeClr val="dk1"/>
                          </a:solidFill>
                          <a:latin typeface="Work Sans" pitchFamily="2" charset="0"/>
                        </a:rPr>
                        <a:t> on the user's preferences.</a:t>
                      </a:r>
                      <a:endParaRPr lang="en-IN" sz="1000" b="0" strike="noStrike" spc="-1" dirty="0">
                        <a:latin typeface="Work Sans" pitchFamily="2" charset="0"/>
                      </a:endParaRPr>
                    </a:p>
                  </a:txBody>
                  <a:tcPr marL="7560" marR="7560" anchor="ctr"/>
                </a:tc>
                <a:tc>
                  <a:txBody>
                    <a:bodyPr/>
                    <a:lstStyle/>
                    <a:p>
                      <a:pPr>
                        <a:lnSpc>
                          <a:spcPct val="100000"/>
                        </a:lnSpc>
                      </a:pPr>
                      <a:r>
                        <a:rPr lang="en-US" sz="1000" b="0" strike="noStrike" spc="-1">
                          <a:solidFill>
                            <a:schemeClr val="dk1"/>
                          </a:solidFill>
                          <a:latin typeface="Work Sans" pitchFamily="2" charset="0"/>
                        </a:rPr>
                        <a:t>Fail</a:t>
                      </a:r>
                      <a:endParaRPr lang="en-IN" sz="1000" b="0" strike="noStrike" spc="-1">
                        <a:latin typeface="Work Sans" pitchFamily="2" charset="0"/>
                      </a:endParaRPr>
                    </a:p>
                  </a:txBody>
                  <a:tcPr marL="7560" marR="7560" anchor="ctr"/>
                </a:tc>
                <a:extLst>
                  <a:ext uri="{0D108BD9-81ED-4DB2-BD59-A6C34878D82A}">
                    <a16:rowId xmlns="" xmlns:a16="http://schemas.microsoft.com/office/drawing/2014/main" val="10002"/>
                  </a:ext>
                </a:extLst>
              </a:tr>
              <a:tr h="986180">
                <a:tc>
                  <a:txBody>
                    <a:bodyPr/>
                    <a:lstStyle/>
                    <a:p>
                      <a:pPr>
                        <a:lnSpc>
                          <a:spcPct val="100000"/>
                        </a:lnSpc>
                      </a:pPr>
                      <a:r>
                        <a:rPr lang="en-IN" sz="1000" b="0" strike="noStrike" spc="-1">
                          <a:solidFill>
                            <a:schemeClr val="dk1"/>
                          </a:solidFill>
                          <a:latin typeface="Work Sans" pitchFamily="2" charset="0"/>
                        </a:rPr>
                        <a:t>Feedback and Support</a:t>
                      </a:r>
                      <a:endParaRPr lang="en-IN" sz="1000" b="0" strike="noStrike" spc="-1">
                        <a:latin typeface="Work Sans" pitchFamily="2" charset="0"/>
                      </a:endParaRPr>
                    </a:p>
                  </a:txBody>
                  <a:tcPr marL="7560" marR="7560" anchor="ctr"/>
                </a:tc>
                <a:tc>
                  <a:txBody>
                    <a:bodyPr/>
                    <a:lstStyle/>
                    <a:p>
                      <a:pPr>
                        <a:lnSpc>
                          <a:spcPct val="100000"/>
                        </a:lnSpc>
                      </a:pPr>
                      <a:r>
                        <a:rPr lang="en-US" sz="1000" b="0" strike="noStrike" spc="-1" dirty="0">
                          <a:solidFill>
                            <a:schemeClr val="dk1"/>
                          </a:solidFill>
                          <a:latin typeface="Work Sans" pitchFamily="2" charset="0"/>
                        </a:rPr>
                        <a:t>User submits feedback through the website.</a:t>
                      </a:r>
                      <a:endParaRPr lang="en-IN" sz="1000" b="0" strike="noStrike" spc="-1" dirty="0">
                        <a:latin typeface="Work Sans" pitchFamily="2" charset="0"/>
                      </a:endParaRPr>
                    </a:p>
                  </a:txBody>
                  <a:tcPr marL="7560" marR="7560" anchor="ctr"/>
                </a:tc>
                <a:tc>
                  <a:txBody>
                    <a:bodyPr/>
                    <a:lstStyle/>
                    <a:p>
                      <a:pPr>
                        <a:lnSpc>
                          <a:spcPct val="100000"/>
                        </a:lnSpc>
                      </a:pPr>
                      <a:r>
                        <a:rPr lang="en-US" sz="1000" b="0" strike="noStrike" spc="-1">
                          <a:solidFill>
                            <a:schemeClr val="dk1"/>
                          </a:solidFill>
                          <a:latin typeface="Work Sans" pitchFamily="2" charset="0"/>
                        </a:rPr>
                        <a:t>The system should receive the feedback and store it for analysis.</a:t>
                      </a:r>
                      <a:endParaRPr lang="en-IN" sz="1000" b="0" strike="noStrike" spc="-1">
                        <a:latin typeface="Work Sans" pitchFamily="2" charset="0"/>
                      </a:endParaRPr>
                    </a:p>
                  </a:txBody>
                  <a:tcPr marL="7560" marR="7560" anchor="ctr"/>
                </a:tc>
                <a:tc>
                  <a:txBody>
                    <a:bodyPr/>
                    <a:lstStyle/>
                    <a:p>
                      <a:pPr>
                        <a:lnSpc>
                          <a:spcPct val="100000"/>
                        </a:lnSpc>
                      </a:pPr>
                      <a:r>
                        <a:rPr lang="en-US" sz="1000" b="0" strike="noStrike" spc="-1" dirty="0">
                          <a:solidFill>
                            <a:schemeClr val="dk1"/>
                          </a:solidFill>
                          <a:latin typeface="Work Sans" pitchFamily="2" charset="0"/>
                        </a:rPr>
                        <a:t>The system couldn't receive the feedback and </a:t>
                      </a:r>
                      <a:endParaRPr lang="en-IN" sz="1000" b="0" strike="noStrike" spc="-1" dirty="0">
                        <a:latin typeface="Work Sans" pitchFamily="2" charset="0"/>
                      </a:endParaRPr>
                    </a:p>
                    <a:p>
                      <a:pPr>
                        <a:lnSpc>
                          <a:spcPct val="100000"/>
                        </a:lnSpc>
                      </a:pPr>
                      <a:r>
                        <a:rPr lang="en-US" sz="1000" b="0" strike="noStrike" spc="-1" dirty="0">
                          <a:solidFill>
                            <a:schemeClr val="dk1"/>
                          </a:solidFill>
                          <a:latin typeface="Work Sans" pitchFamily="2" charset="0"/>
                        </a:rPr>
                        <a:t>store it for analysis.</a:t>
                      </a:r>
                      <a:endParaRPr lang="en-IN" sz="1000" b="0" strike="noStrike" spc="-1" dirty="0">
                        <a:latin typeface="Work Sans" pitchFamily="2" charset="0"/>
                      </a:endParaRPr>
                    </a:p>
                  </a:txBody>
                  <a:tcPr marL="7560" marR="7560" anchor="ctr"/>
                </a:tc>
                <a:tc>
                  <a:txBody>
                    <a:bodyPr/>
                    <a:lstStyle/>
                    <a:p>
                      <a:pPr>
                        <a:lnSpc>
                          <a:spcPct val="100000"/>
                        </a:lnSpc>
                      </a:pPr>
                      <a:r>
                        <a:rPr lang="en-US" sz="1000" b="0" strike="noStrike" spc="-1" dirty="0">
                          <a:solidFill>
                            <a:schemeClr val="dk1"/>
                          </a:solidFill>
                          <a:latin typeface="Work Sans" pitchFamily="2" charset="0"/>
                        </a:rPr>
                        <a:t>Fail</a:t>
                      </a:r>
                      <a:endParaRPr lang="en-IN" sz="1000" b="0" strike="noStrike" spc="-1" dirty="0">
                        <a:latin typeface="Work Sans" pitchFamily="2" charset="0"/>
                      </a:endParaRPr>
                    </a:p>
                  </a:txBody>
                  <a:tcPr marL="7560" marR="7560" anchor="ctr"/>
                </a:tc>
                <a:extLst>
                  <a:ext uri="{0D108BD9-81ED-4DB2-BD59-A6C34878D82A}">
                    <a16:rowId xmlns="" xmlns:a16="http://schemas.microsoft.com/office/drawing/2014/main" val="10003"/>
                  </a:ext>
                </a:extLst>
              </a:tr>
              <a:tr h="1012237">
                <a:tc>
                  <a:txBody>
                    <a:bodyPr/>
                    <a:lstStyle/>
                    <a:p>
                      <a:endParaRPr lang="en-US" sz="800">
                        <a:latin typeface="Work Sans" pitchFamily="2" charset="0"/>
                      </a:endParaRPr>
                    </a:p>
                  </a:txBody>
                  <a:tcPr marL="7560" marR="7560" anchor="ctr"/>
                </a:tc>
                <a:tc>
                  <a:txBody>
                    <a:bodyPr/>
                    <a:lstStyle/>
                    <a:p>
                      <a:pPr>
                        <a:lnSpc>
                          <a:spcPct val="100000"/>
                        </a:lnSpc>
                      </a:pPr>
                      <a:r>
                        <a:rPr lang="en-US" sz="1000" b="0" strike="noStrike" spc="-1">
                          <a:solidFill>
                            <a:schemeClr val="dk1"/>
                          </a:solidFill>
                          <a:latin typeface="Work Sans" pitchFamily="2" charset="0"/>
                        </a:rPr>
                        <a:t>User accesses the support section for assistance.</a:t>
                      </a:r>
                      <a:endParaRPr lang="en-IN" sz="1000" b="0" strike="noStrike" spc="-1">
                        <a:latin typeface="Work Sans" pitchFamily="2" charset="0"/>
                      </a:endParaRPr>
                    </a:p>
                  </a:txBody>
                  <a:tcPr marL="7560" marR="7560" anchor="ctr"/>
                </a:tc>
                <a:tc>
                  <a:txBody>
                    <a:bodyPr/>
                    <a:lstStyle/>
                    <a:p>
                      <a:pPr>
                        <a:lnSpc>
                          <a:spcPct val="100000"/>
                        </a:lnSpc>
                      </a:pPr>
                      <a:r>
                        <a:rPr lang="en-US" sz="1000" b="0" strike="noStrike" spc="-1">
                          <a:solidFill>
                            <a:schemeClr val="dk1"/>
                          </a:solidFill>
                          <a:latin typeface="Work Sans" pitchFamily="2" charset="0"/>
                        </a:rPr>
                        <a:t>The system should provide relevant support information and contact details.</a:t>
                      </a:r>
                      <a:endParaRPr lang="en-IN" sz="1000" b="0" strike="noStrike" spc="-1">
                        <a:latin typeface="Work Sans" pitchFamily="2" charset="0"/>
                      </a:endParaRPr>
                    </a:p>
                  </a:txBody>
                  <a:tcPr marL="7560" marR="7560" anchor="ctr"/>
                </a:tc>
                <a:tc>
                  <a:txBody>
                    <a:bodyPr/>
                    <a:lstStyle/>
                    <a:p>
                      <a:pPr>
                        <a:lnSpc>
                          <a:spcPct val="100000"/>
                        </a:lnSpc>
                      </a:pPr>
                      <a:r>
                        <a:rPr lang="en-US" sz="1000" b="0" strike="noStrike" spc="-1">
                          <a:solidFill>
                            <a:schemeClr val="dk1"/>
                          </a:solidFill>
                          <a:latin typeface="Work Sans" pitchFamily="2" charset="0"/>
                        </a:rPr>
                        <a:t>The system couldn't provide relevant support </a:t>
                      </a:r>
                      <a:endParaRPr lang="en-IN" sz="1000" b="0" strike="noStrike" spc="-1">
                        <a:latin typeface="Work Sans" pitchFamily="2" charset="0"/>
                      </a:endParaRPr>
                    </a:p>
                    <a:p>
                      <a:pPr>
                        <a:lnSpc>
                          <a:spcPct val="100000"/>
                        </a:lnSpc>
                      </a:pPr>
                      <a:r>
                        <a:rPr lang="en-US" sz="1000" b="0" strike="noStrike" spc="-1">
                          <a:solidFill>
                            <a:schemeClr val="dk1"/>
                          </a:solidFill>
                          <a:latin typeface="Work Sans" pitchFamily="2" charset="0"/>
                        </a:rPr>
                        <a:t>information and contact details.</a:t>
                      </a:r>
                      <a:endParaRPr lang="en-IN" sz="1000" b="0" strike="noStrike" spc="-1">
                        <a:latin typeface="Work Sans" pitchFamily="2" charset="0"/>
                      </a:endParaRPr>
                    </a:p>
                  </a:txBody>
                  <a:tcPr marL="7560" marR="7560" anchor="ctr"/>
                </a:tc>
                <a:tc>
                  <a:txBody>
                    <a:bodyPr/>
                    <a:lstStyle/>
                    <a:p>
                      <a:pPr>
                        <a:lnSpc>
                          <a:spcPct val="100000"/>
                        </a:lnSpc>
                      </a:pPr>
                      <a:r>
                        <a:rPr lang="en-US" sz="1000" b="0" strike="noStrike" spc="-1" dirty="0">
                          <a:solidFill>
                            <a:schemeClr val="dk1"/>
                          </a:solidFill>
                          <a:latin typeface="Work Sans" pitchFamily="2" charset="0"/>
                        </a:rPr>
                        <a:t>Fail</a:t>
                      </a:r>
                      <a:endParaRPr lang="en-IN" sz="1000" b="0" strike="noStrike" spc="-1" dirty="0">
                        <a:latin typeface="Work Sans" pitchFamily="2" charset="0"/>
                      </a:endParaRPr>
                    </a:p>
                  </a:txBody>
                  <a:tcPr marL="7560" marR="7560" anchor="ct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767529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C21EAC-C237-39E4-2C6F-A9C468F076C3}"/>
              </a:ext>
            </a:extLst>
          </p:cNvPr>
          <p:cNvSpPr>
            <a:spLocks noGrp="1"/>
          </p:cNvSpPr>
          <p:nvPr>
            <p:ph type="title"/>
          </p:nvPr>
        </p:nvSpPr>
        <p:spPr/>
        <p:txBody>
          <a:bodyPr/>
          <a:lstStyle/>
          <a:p>
            <a:r>
              <a:rPr lang="en-IN" dirty="0"/>
              <a:t>Stories Completed</a:t>
            </a:r>
          </a:p>
        </p:txBody>
      </p:sp>
      <p:sp>
        <p:nvSpPr>
          <p:cNvPr id="7" name="Star: 5 Points 6">
            <a:extLst>
              <a:ext uri="{FF2B5EF4-FFF2-40B4-BE49-F238E27FC236}">
                <a16:creationId xmlns="" xmlns:a16="http://schemas.microsoft.com/office/drawing/2014/main" id="{C0327975-4521-52C5-AC21-7C22CCF70133}"/>
              </a:ext>
            </a:extLst>
          </p:cNvPr>
          <p:cNvSpPr/>
          <p:nvPr/>
        </p:nvSpPr>
        <p:spPr>
          <a:xfrm>
            <a:off x="91440" y="188040"/>
            <a:ext cx="731520" cy="441960"/>
          </a:xfrm>
          <a:prstGeom prst="star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graphicFrame>
        <p:nvGraphicFramePr>
          <p:cNvPr id="8" name="Table 7">
            <a:extLst>
              <a:ext uri="{FF2B5EF4-FFF2-40B4-BE49-F238E27FC236}">
                <a16:creationId xmlns="" xmlns:a16="http://schemas.microsoft.com/office/drawing/2014/main" id="{0F453384-3D9D-1312-DECB-883FBDD2243B}"/>
              </a:ext>
            </a:extLst>
          </p:cNvPr>
          <p:cNvGraphicFramePr>
            <a:graphicFrameLocks noGrp="1"/>
          </p:cNvGraphicFramePr>
          <p:nvPr>
            <p:extLst>
              <p:ext uri="{D42A27DB-BD31-4B8C-83A1-F6EECF244321}">
                <p14:modId xmlns:p14="http://schemas.microsoft.com/office/powerpoint/2010/main" val="4115599344"/>
              </p:ext>
            </p:extLst>
          </p:nvPr>
        </p:nvGraphicFramePr>
        <p:xfrm>
          <a:off x="704538" y="1504746"/>
          <a:ext cx="6987336" cy="3352232"/>
        </p:xfrm>
        <a:graphic>
          <a:graphicData uri="http://schemas.openxmlformats.org/drawingml/2006/table">
            <a:tbl>
              <a:tblPr firstRow="1" bandRow="1">
                <a:tableStyleId>{0A27A0F1-0E29-4EE9-A61D-B71EBF552DB8}</a:tableStyleId>
              </a:tblPr>
              <a:tblGrid>
                <a:gridCol w="940130">
                  <a:extLst>
                    <a:ext uri="{9D8B030D-6E8A-4147-A177-3AD203B41FA5}">
                      <a16:colId xmlns="" xmlns:a16="http://schemas.microsoft.com/office/drawing/2014/main" val="3263510298"/>
                    </a:ext>
                  </a:extLst>
                </a:gridCol>
                <a:gridCol w="871678">
                  <a:extLst>
                    <a:ext uri="{9D8B030D-6E8A-4147-A177-3AD203B41FA5}">
                      <a16:colId xmlns="" xmlns:a16="http://schemas.microsoft.com/office/drawing/2014/main" val="3274366732"/>
                    </a:ext>
                  </a:extLst>
                </a:gridCol>
                <a:gridCol w="4282458">
                  <a:extLst>
                    <a:ext uri="{9D8B030D-6E8A-4147-A177-3AD203B41FA5}">
                      <a16:colId xmlns="" xmlns:a16="http://schemas.microsoft.com/office/drawing/2014/main" val="1075151073"/>
                    </a:ext>
                  </a:extLst>
                </a:gridCol>
                <a:gridCol w="893070">
                  <a:extLst>
                    <a:ext uri="{9D8B030D-6E8A-4147-A177-3AD203B41FA5}">
                      <a16:colId xmlns="" xmlns:a16="http://schemas.microsoft.com/office/drawing/2014/main" val="1385733360"/>
                    </a:ext>
                  </a:extLst>
                </a:gridCol>
              </a:tblGrid>
              <a:tr h="348438">
                <a:tc>
                  <a:txBody>
                    <a:bodyPr/>
                    <a:lstStyle/>
                    <a:p>
                      <a:pPr algn="ctr"/>
                      <a:r>
                        <a:rPr lang="en-US" sz="1100" b="1" dirty="0" smtClean="0">
                          <a:latin typeface="Work Sans" pitchFamily="2" charset="77"/>
                        </a:rPr>
                        <a:t>Story Points</a:t>
                      </a:r>
                      <a:endParaRPr lang="en-US" sz="1100" b="1" dirty="0">
                        <a:latin typeface="Work Sans" pitchFamily="2" charset="77"/>
                      </a:endParaRPr>
                    </a:p>
                  </a:txBody>
                  <a:tcPr>
                    <a:solidFill>
                      <a:schemeClr val="accent5">
                        <a:lumMod val="40000"/>
                        <a:lumOff val="60000"/>
                      </a:schemeClr>
                    </a:solidFill>
                  </a:tcPr>
                </a:tc>
                <a:tc>
                  <a:txBody>
                    <a:bodyPr/>
                    <a:lstStyle/>
                    <a:p>
                      <a:pPr algn="ctr" fontAlgn="b"/>
                      <a:r>
                        <a:rPr lang="en-IN" sz="1100" b="1" u="none" strike="noStrike" dirty="0">
                          <a:effectLst/>
                          <a:latin typeface="Work Sans" pitchFamily="2" charset="0"/>
                        </a:rPr>
                        <a:t>ID</a:t>
                      </a:r>
                      <a:endParaRPr lang="en-IN" sz="1100" b="1"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IN" sz="1100" b="1" u="none" strike="noStrike" dirty="0">
                          <a:effectLst/>
                          <a:latin typeface="Work Sans" pitchFamily="2" charset="0"/>
                        </a:rPr>
                        <a:t>User Story</a:t>
                      </a:r>
                      <a:endParaRPr lang="en-IN" sz="1100" b="1"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IN" sz="1100" b="1" u="none" strike="noStrike" dirty="0">
                          <a:effectLst/>
                          <a:latin typeface="Work Sans" pitchFamily="2" charset="0"/>
                        </a:rPr>
                        <a:t>Status</a:t>
                      </a:r>
                      <a:endParaRPr lang="en-IN" sz="1100" b="1"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extLst>
                  <a:ext uri="{0D108BD9-81ED-4DB2-BD59-A6C34878D82A}">
                    <a16:rowId xmlns="" xmlns:a16="http://schemas.microsoft.com/office/drawing/2014/main" val="983949733"/>
                  </a:ext>
                </a:extLst>
              </a:tr>
              <a:tr h="365689">
                <a:tc>
                  <a:txBody>
                    <a:bodyPr/>
                    <a:lstStyle/>
                    <a:p>
                      <a:pPr algn="ctr"/>
                      <a:r>
                        <a:rPr lang="en-US" sz="1000" dirty="0" smtClean="0">
                          <a:latin typeface="Work Sans" pitchFamily="2" charset="77"/>
                        </a:rPr>
                        <a:t>2</a:t>
                      </a:r>
                      <a:endParaRPr lang="en-US" sz="1000" dirty="0">
                        <a:latin typeface="Work Sans" pitchFamily="2" charset="77"/>
                      </a:endParaRPr>
                    </a:p>
                  </a:txBody>
                  <a:tcPr>
                    <a:solidFill>
                      <a:schemeClr val="accent5">
                        <a:lumMod val="40000"/>
                        <a:lumOff val="60000"/>
                      </a:schemeClr>
                    </a:solidFill>
                  </a:tcPr>
                </a:tc>
                <a:tc>
                  <a:txBody>
                    <a:bodyPr/>
                    <a:lstStyle/>
                    <a:p>
                      <a:pPr algn="ctr" fontAlgn="b"/>
                      <a:r>
                        <a:rPr lang="en-IN" sz="1000" u="none" strike="noStrike" dirty="0">
                          <a:effectLst/>
                          <a:latin typeface="Work Sans" pitchFamily="2" charset="0"/>
                        </a:rPr>
                        <a:t>PD-01</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US" sz="1000" u="none" strike="noStrike" dirty="0">
                          <a:effectLst/>
                          <a:latin typeface="Work Sans" pitchFamily="2" charset="0"/>
                        </a:rPr>
                        <a:t> I want to upload an image of a plant leaf to detect diseases.</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IN" sz="1000" u="none" strike="noStrike" dirty="0">
                          <a:effectLst/>
                          <a:latin typeface="Work Sans" pitchFamily="2" charset="0"/>
                        </a:rPr>
                        <a:t>Done</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extLst>
                  <a:ext uri="{0D108BD9-81ED-4DB2-BD59-A6C34878D82A}">
                    <a16:rowId xmlns="" xmlns:a16="http://schemas.microsoft.com/office/drawing/2014/main" val="2429403587"/>
                  </a:ext>
                </a:extLst>
              </a:tr>
              <a:tr h="365689">
                <a:tc>
                  <a:txBody>
                    <a:bodyPr/>
                    <a:lstStyle/>
                    <a:p>
                      <a:pPr algn="ctr"/>
                      <a:r>
                        <a:rPr lang="en-US" sz="1000" b="0" dirty="0" smtClean="0"/>
                        <a:t>4</a:t>
                      </a:r>
                      <a:endParaRPr lang="en-US" sz="1000" b="0" dirty="0"/>
                    </a:p>
                  </a:txBody>
                  <a:tcPr>
                    <a:solidFill>
                      <a:schemeClr val="accent5">
                        <a:lumMod val="40000"/>
                        <a:lumOff val="60000"/>
                      </a:schemeClr>
                    </a:solidFill>
                  </a:tcPr>
                </a:tc>
                <a:tc>
                  <a:txBody>
                    <a:bodyPr/>
                    <a:lstStyle/>
                    <a:p>
                      <a:pPr algn="ctr" fontAlgn="b"/>
                      <a:r>
                        <a:rPr lang="en-IN" sz="1000" u="none" strike="noStrike" dirty="0">
                          <a:effectLst/>
                          <a:latin typeface="Work Sans" pitchFamily="2" charset="0"/>
                        </a:rPr>
                        <a:t>PD-02</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US" sz="1000" u="none" strike="noStrike" dirty="0">
                          <a:effectLst/>
                          <a:latin typeface="Work Sans" pitchFamily="2" charset="0"/>
                        </a:rPr>
                        <a:t> I want to receive detailed information about the detected plant disease.</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IN" sz="1000" b="0" i="0" u="none" strike="noStrike" dirty="0">
                          <a:solidFill>
                            <a:srgbClr val="000000"/>
                          </a:solidFill>
                          <a:effectLst/>
                          <a:latin typeface="Work Sans" pitchFamily="2" charset="0"/>
                        </a:rPr>
                        <a:t>Done</a:t>
                      </a:r>
                    </a:p>
                  </a:txBody>
                  <a:tcPr marL="1706" marR="1706" marT="1706" marB="0" anchor="b">
                    <a:solidFill>
                      <a:schemeClr val="accent5">
                        <a:lumMod val="40000"/>
                        <a:lumOff val="60000"/>
                      </a:schemeClr>
                    </a:solidFill>
                  </a:tcPr>
                </a:tc>
                <a:extLst>
                  <a:ext uri="{0D108BD9-81ED-4DB2-BD59-A6C34878D82A}">
                    <a16:rowId xmlns="" xmlns:a16="http://schemas.microsoft.com/office/drawing/2014/main" val="1358960995"/>
                  </a:ext>
                </a:extLst>
              </a:tr>
              <a:tr h="365689">
                <a:tc>
                  <a:txBody>
                    <a:bodyPr/>
                    <a:lstStyle/>
                    <a:p>
                      <a:pPr algn="ctr"/>
                      <a:r>
                        <a:rPr lang="en-US" sz="1000" dirty="0"/>
                        <a:t>4</a:t>
                      </a:r>
                    </a:p>
                  </a:txBody>
                  <a:tcPr>
                    <a:solidFill>
                      <a:schemeClr val="accent5">
                        <a:lumMod val="40000"/>
                        <a:lumOff val="60000"/>
                      </a:schemeClr>
                    </a:solidFill>
                  </a:tcPr>
                </a:tc>
                <a:tc>
                  <a:txBody>
                    <a:bodyPr/>
                    <a:lstStyle/>
                    <a:p>
                      <a:pPr algn="ctr" fontAlgn="b"/>
                      <a:r>
                        <a:rPr lang="en-IN" sz="1000" u="none" strike="noStrike" dirty="0">
                          <a:effectLst/>
                          <a:latin typeface="Work Sans" pitchFamily="2" charset="0"/>
                        </a:rPr>
                        <a:t>PD-03</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US" sz="1000" u="none" strike="noStrike" dirty="0">
                          <a:effectLst/>
                          <a:latin typeface="Work Sans" pitchFamily="2" charset="0"/>
                        </a:rPr>
                        <a:t> I want to view prescriptions and suggested supplements for the detected disease.</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IN" sz="1000" b="0" i="0" u="none" strike="noStrike" dirty="0">
                          <a:solidFill>
                            <a:srgbClr val="000000"/>
                          </a:solidFill>
                          <a:effectLst/>
                          <a:latin typeface="Work Sans" pitchFamily="2" charset="0"/>
                        </a:rPr>
                        <a:t>Done</a:t>
                      </a:r>
                    </a:p>
                  </a:txBody>
                  <a:tcPr marL="1706" marR="1706" marT="1706" marB="0" anchor="b">
                    <a:solidFill>
                      <a:schemeClr val="accent5">
                        <a:lumMod val="40000"/>
                        <a:lumOff val="60000"/>
                      </a:schemeClr>
                    </a:solidFill>
                  </a:tcPr>
                </a:tc>
                <a:extLst>
                  <a:ext uri="{0D108BD9-81ED-4DB2-BD59-A6C34878D82A}">
                    <a16:rowId xmlns="" xmlns:a16="http://schemas.microsoft.com/office/drawing/2014/main" val="1780756243"/>
                  </a:ext>
                </a:extLst>
              </a:tr>
              <a:tr h="365689">
                <a:tc>
                  <a:txBody>
                    <a:bodyPr/>
                    <a:lstStyle/>
                    <a:p>
                      <a:pPr algn="ctr"/>
                      <a:r>
                        <a:rPr lang="en-US" sz="1000" dirty="0" smtClean="0"/>
                        <a:t>3</a:t>
                      </a:r>
                      <a:endParaRPr lang="en-US" sz="1000" dirty="0"/>
                    </a:p>
                  </a:txBody>
                  <a:tcPr>
                    <a:solidFill>
                      <a:schemeClr val="accent5">
                        <a:lumMod val="40000"/>
                        <a:lumOff val="60000"/>
                      </a:schemeClr>
                    </a:solidFill>
                  </a:tcPr>
                </a:tc>
                <a:tc>
                  <a:txBody>
                    <a:bodyPr/>
                    <a:lstStyle/>
                    <a:p>
                      <a:pPr algn="ctr" fontAlgn="b"/>
                      <a:r>
                        <a:rPr lang="en-IN" sz="1000" u="none" strike="noStrike" dirty="0">
                          <a:effectLst/>
                          <a:latin typeface="Work Sans" pitchFamily="2" charset="0"/>
                        </a:rPr>
                        <a:t>PD-04</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rtl="0" fontAlgn="b"/>
                      <a:r>
                        <a:rPr lang="en-US" sz="1000" u="none" strike="noStrike" dirty="0">
                          <a:effectLst/>
                          <a:latin typeface="Work Sans" pitchFamily="2" charset="0"/>
                        </a:rPr>
                        <a:t> I want to know the various cures and preventive measures for the detected disease.</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IN" sz="1000" b="0" i="0" u="none" strike="noStrike" dirty="0">
                          <a:solidFill>
                            <a:srgbClr val="000000"/>
                          </a:solidFill>
                          <a:effectLst/>
                          <a:latin typeface="Work Sans" pitchFamily="2" charset="0"/>
                        </a:rPr>
                        <a:t>Done</a:t>
                      </a:r>
                    </a:p>
                  </a:txBody>
                  <a:tcPr marL="1706" marR="1706" marT="1706" marB="0" anchor="b">
                    <a:solidFill>
                      <a:schemeClr val="accent5">
                        <a:lumMod val="40000"/>
                        <a:lumOff val="60000"/>
                      </a:schemeClr>
                    </a:solidFill>
                  </a:tcPr>
                </a:tc>
                <a:extLst>
                  <a:ext uri="{0D108BD9-81ED-4DB2-BD59-A6C34878D82A}">
                    <a16:rowId xmlns="" xmlns:a16="http://schemas.microsoft.com/office/drawing/2014/main" val="2615323826"/>
                  </a:ext>
                </a:extLst>
              </a:tr>
              <a:tr h="365689">
                <a:tc>
                  <a:txBody>
                    <a:bodyPr/>
                    <a:lstStyle/>
                    <a:p>
                      <a:pPr algn="ctr"/>
                      <a:r>
                        <a:rPr lang="en-US" sz="1000" dirty="0" smtClean="0"/>
                        <a:t>3</a:t>
                      </a:r>
                      <a:endParaRPr lang="en-US" sz="1000" dirty="0"/>
                    </a:p>
                  </a:txBody>
                  <a:tcPr>
                    <a:solidFill>
                      <a:schemeClr val="accent5">
                        <a:lumMod val="40000"/>
                        <a:lumOff val="60000"/>
                      </a:schemeClr>
                    </a:solidFill>
                  </a:tcPr>
                </a:tc>
                <a:tc>
                  <a:txBody>
                    <a:bodyPr/>
                    <a:lstStyle/>
                    <a:p>
                      <a:pPr algn="ctr" fontAlgn="b"/>
                      <a:r>
                        <a:rPr lang="en-IN" sz="1000" u="none" strike="noStrike" dirty="0">
                          <a:effectLst/>
                          <a:latin typeface="Work Sans" pitchFamily="2" charset="0"/>
                        </a:rPr>
                        <a:t>PD-05</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US" sz="1000" u="none" strike="noStrike" dirty="0">
                          <a:effectLst/>
                          <a:latin typeface="Work Sans" pitchFamily="2" charset="0"/>
                        </a:rPr>
                        <a:t> I want to see the stages of the detected disease for better understanding.</a:t>
                      </a:r>
                    </a:p>
                  </a:txBody>
                  <a:tcPr marL="1706" marR="1706" marT="1706" marB="0" anchor="b">
                    <a:solidFill>
                      <a:schemeClr val="accent5">
                        <a:lumMod val="40000"/>
                        <a:lumOff val="60000"/>
                      </a:schemeClr>
                    </a:solidFill>
                  </a:tcPr>
                </a:tc>
                <a:tc>
                  <a:txBody>
                    <a:bodyPr/>
                    <a:lstStyle/>
                    <a:p>
                      <a:pPr algn="ctr" fontAlgn="b"/>
                      <a:r>
                        <a:rPr lang="en-IN" sz="1000" b="0" i="0" u="none" strike="noStrike" dirty="0">
                          <a:solidFill>
                            <a:srgbClr val="000000"/>
                          </a:solidFill>
                          <a:effectLst/>
                          <a:latin typeface="Work Sans" pitchFamily="2" charset="0"/>
                        </a:rPr>
                        <a:t>Done</a:t>
                      </a:r>
                    </a:p>
                  </a:txBody>
                  <a:tcPr marL="1706" marR="1706" marT="1706" marB="0" anchor="b">
                    <a:solidFill>
                      <a:schemeClr val="accent5">
                        <a:lumMod val="40000"/>
                        <a:lumOff val="60000"/>
                      </a:schemeClr>
                    </a:solidFill>
                  </a:tcPr>
                </a:tc>
                <a:extLst>
                  <a:ext uri="{0D108BD9-81ED-4DB2-BD59-A6C34878D82A}">
                    <a16:rowId xmlns="" xmlns:a16="http://schemas.microsoft.com/office/drawing/2014/main" val="39909813"/>
                  </a:ext>
                </a:extLst>
              </a:tr>
              <a:tr h="365689">
                <a:tc>
                  <a:txBody>
                    <a:bodyPr/>
                    <a:lstStyle/>
                    <a:p>
                      <a:pPr algn="ctr"/>
                      <a:r>
                        <a:rPr lang="en-US" sz="1000" dirty="0" smtClean="0"/>
                        <a:t>2</a:t>
                      </a:r>
                      <a:endParaRPr lang="en-US" sz="1000" dirty="0"/>
                    </a:p>
                  </a:txBody>
                  <a:tcPr>
                    <a:solidFill>
                      <a:schemeClr val="accent5">
                        <a:lumMod val="40000"/>
                        <a:lumOff val="60000"/>
                      </a:schemeClr>
                    </a:solidFill>
                  </a:tcPr>
                </a:tc>
                <a:tc>
                  <a:txBody>
                    <a:bodyPr/>
                    <a:lstStyle/>
                    <a:p>
                      <a:pPr algn="ctr" fontAlgn="b"/>
                      <a:r>
                        <a:rPr lang="en-IN" sz="1000" u="none" strike="noStrike">
                          <a:effectLst/>
                          <a:latin typeface="Work Sans" pitchFamily="2" charset="0"/>
                        </a:rPr>
                        <a:t>PD-06</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US" sz="1000" u="none" strike="noStrike" dirty="0">
                          <a:effectLst/>
                          <a:latin typeface="Work Sans" pitchFamily="2" charset="0"/>
                        </a:rPr>
                        <a:t> I want to </a:t>
                      </a:r>
                      <a:r>
                        <a:rPr lang="en-US" sz="1000" u="none" strike="noStrike" dirty="0" smtClean="0">
                          <a:effectLst/>
                          <a:latin typeface="Work Sans" pitchFamily="2" charset="0"/>
                        </a:rPr>
                        <a:t>verify if</a:t>
                      </a:r>
                      <a:r>
                        <a:rPr lang="en-US" sz="1000" u="none" strike="noStrike" baseline="0" dirty="0" smtClean="0">
                          <a:effectLst/>
                          <a:latin typeface="Work Sans" pitchFamily="2" charset="0"/>
                        </a:rPr>
                        <a:t> the image is right</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IN" sz="1000" u="none" strike="noStrike" dirty="0" smtClean="0">
                          <a:effectLst/>
                          <a:latin typeface="Work Sans" pitchFamily="2" charset="0"/>
                        </a:rPr>
                        <a:t>Done</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r>
              <a:tr h="365689">
                <a:tc>
                  <a:txBody>
                    <a:bodyPr/>
                    <a:lstStyle/>
                    <a:p>
                      <a:pPr algn="ctr"/>
                      <a:r>
                        <a:rPr lang="en-US" sz="1000" dirty="0" smtClean="0"/>
                        <a:t>2</a:t>
                      </a:r>
                      <a:endParaRPr lang="en-US" sz="1000" dirty="0"/>
                    </a:p>
                  </a:txBody>
                  <a:tcPr>
                    <a:solidFill>
                      <a:schemeClr val="accent5">
                        <a:lumMod val="40000"/>
                        <a:lumOff val="60000"/>
                      </a:schemeClr>
                    </a:solidFill>
                  </a:tcPr>
                </a:tc>
                <a:tc>
                  <a:txBody>
                    <a:bodyPr/>
                    <a:lstStyle/>
                    <a:p>
                      <a:pPr algn="ctr" fontAlgn="b"/>
                      <a:r>
                        <a:rPr lang="en-IN" sz="1000" u="none" strike="noStrike" dirty="0">
                          <a:effectLst/>
                          <a:latin typeface="Work Sans" pitchFamily="2" charset="0"/>
                        </a:rPr>
                        <a:t>PD-07</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US" sz="1000" u="none" strike="noStrike" dirty="0">
                          <a:effectLst/>
                          <a:latin typeface="Work Sans" pitchFamily="2" charset="0"/>
                        </a:rPr>
                        <a:t> </a:t>
                      </a:r>
                      <a:r>
                        <a:rPr lang="en-US" sz="1000" u="none" strike="noStrike" dirty="0" smtClean="0">
                          <a:effectLst/>
                          <a:latin typeface="Work Sans" pitchFamily="2" charset="0"/>
                        </a:rPr>
                        <a:t>Send</a:t>
                      </a:r>
                      <a:r>
                        <a:rPr lang="en-US" sz="1000" u="none" strike="noStrike" baseline="0" dirty="0" smtClean="0">
                          <a:effectLst/>
                          <a:latin typeface="Work Sans" pitchFamily="2" charset="0"/>
                        </a:rPr>
                        <a:t> prompt to user if the image is not in correct format</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IN" sz="1000" u="none" strike="noStrike" dirty="0" smtClean="0">
                          <a:effectLst/>
                          <a:latin typeface="Work Sans" pitchFamily="2" charset="0"/>
                        </a:rPr>
                        <a:t>Done</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r>
              <a:tr h="365689">
                <a:tc>
                  <a:txBody>
                    <a:bodyPr/>
                    <a:lstStyle/>
                    <a:p>
                      <a:pPr algn="ctr"/>
                      <a:r>
                        <a:rPr lang="en-US" sz="1000" dirty="0" smtClean="0"/>
                        <a:t>2</a:t>
                      </a:r>
                      <a:endParaRPr lang="en-US" sz="1000" dirty="0"/>
                    </a:p>
                  </a:txBody>
                  <a:tcPr>
                    <a:solidFill>
                      <a:schemeClr val="accent5">
                        <a:lumMod val="40000"/>
                        <a:lumOff val="60000"/>
                      </a:schemeClr>
                    </a:solidFill>
                  </a:tcPr>
                </a:tc>
                <a:tc>
                  <a:txBody>
                    <a:bodyPr/>
                    <a:lstStyle/>
                    <a:p>
                      <a:pPr algn="ctr" fontAlgn="b"/>
                      <a:r>
                        <a:rPr lang="en-IN" sz="1000" b="0" i="0" u="none" strike="noStrike" dirty="0" smtClean="0">
                          <a:solidFill>
                            <a:srgbClr val="000000"/>
                          </a:solidFill>
                          <a:effectLst/>
                          <a:latin typeface="Work Sans" pitchFamily="2" charset="0"/>
                        </a:rPr>
                        <a:t>PD-08</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US" sz="1000" u="none" strike="noStrike" dirty="0" smtClean="0">
                          <a:effectLst/>
                          <a:latin typeface="Work Sans" pitchFamily="2" charset="0"/>
                        </a:rPr>
                        <a:t> I want to know if this crop is available</a:t>
                      </a:r>
                      <a:r>
                        <a:rPr lang="en-US" sz="1000" u="none" strike="noStrike" baseline="0" dirty="0" smtClean="0">
                          <a:effectLst/>
                          <a:latin typeface="Work Sans" pitchFamily="2" charset="0"/>
                        </a:rPr>
                        <a:t> in database</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c>
                  <a:txBody>
                    <a:bodyPr/>
                    <a:lstStyle/>
                    <a:p>
                      <a:pPr algn="ctr" fontAlgn="b"/>
                      <a:r>
                        <a:rPr lang="en-IN" sz="1000" b="0" i="0" u="none" strike="noStrike" dirty="0" smtClean="0">
                          <a:solidFill>
                            <a:srgbClr val="000000"/>
                          </a:solidFill>
                          <a:effectLst/>
                          <a:latin typeface="Work Sans" pitchFamily="2" charset="0"/>
                        </a:rPr>
                        <a:t>Done</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40000"/>
                        <a:lumOff val="60000"/>
                      </a:schemeClr>
                    </a:solidFill>
                  </a:tcPr>
                </a:tc>
              </a:tr>
            </a:tbl>
          </a:graphicData>
        </a:graphic>
      </p:graphicFrame>
    </p:spTree>
    <p:extLst>
      <p:ext uri="{BB962C8B-B14F-4D97-AF65-F5344CB8AC3E}">
        <p14:creationId xmlns:p14="http://schemas.microsoft.com/office/powerpoint/2010/main" val="15913741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8C9E3F-6EE6-85A0-D5C6-A4A89DE6FBA4}"/>
              </a:ext>
            </a:extLst>
          </p:cNvPr>
          <p:cNvSpPr>
            <a:spLocks noGrp="1"/>
          </p:cNvSpPr>
          <p:nvPr>
            <p:ph type="title"/>
          </p:nvPr>
        </p:nvSpPr>
        <p:spPr/>
        <p:txBody>
          <a:bodyPr/>
          <a:lstStyle/>
          <a:p>
            <a:r>
              <a:rPr lang="en-IN" dirty="0"/>
              <a:t>Metrices</a:t>
            </a:r>
          </a:p>
        </p:txBody>
      </p:sp>
      <p:pic>
        <p:nvPicPr>
          <p:cNvPr id="3" name="Picture 2" descr="Green patterned leaves">
            <a:extLst>
              <a:ext uri="{FF2B5EF4-FFF2-40B4-BE49-F238E27FC236}">
                <a16:creationId xmlns="" xmlns:a16="http://schemas.microsoft.com/office/drawing/2014/main" id="{6F5763EE-2E94-3B08-5A0F-3F7E17AE0784}"/>
              </a:ext>
            </a:extLst>
          </p:cNvPr>
          <p:cNvPicPr>
            <a:picLocks noChangeAspect="1"/>
          </p:cNvPicPr>
          <p:nvPr/>
        </p:nvPicPr>
        <p:blipFill rotWithShape="1">
          <a:blip r:embed="rId2"/>
          <a:srcRect t="21997" b="21997"/>
          <a:stretch/>
        </p:blipFill>
        <p:spPr>
          <a:xfrm>
            <a:off x="664464" y="1497334"/>
            <a:ext cx="7815072" cy="2921597"/>
          </a:xfrm>
          <a:prstGeom prst="rect">
            <a:avLst/>
          </a:prstGeom>
          <a:noFill/>
        </p:spPr>
      </p:pic>
    </p:spTree>
    <p:extLst>
      <p:ext uri="{BB962C8B-B14F-4D97-AF65-F5344CB8AC3E}">
        <p14:creationId xmlns:p14="http://schemas.microsoft.com/office/powerpoint/2010/main" val="15576700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60AF05-791B-B9BE-AD0D-7BB52A2CCAD5}"/>
              </a:ext>
            </a:extLst>
          </p:cNvPr>
          <p:cNvSpPr>
            <a:spLocks noGrp="1"/>
          </p:cNvSpPr>
          <p:nvPr>
            <p:ph type="title"/>
          </p:nvPr>
        </p:nvSpPr>
        <p:spPr/>
        <p:txBody>
          <a:bodyPr/>
          <a:lstStyle/>
          <a:p>
            <a:r>
              <a:rPr lang="en-IN" dirty="0"/>
              <a:t>Team Velocity – this sprint </a:t>
            </a:r>
          </a:p>
        </p:txBody>
      </p:sp>
      <p:sp>
        <p:nvSpPr>
          <p:cNvPr id="4" name="Star: 5 Points 3">
            <a:extLst>
              <a:ext uri="{FF2B5EF4-FFF2-40B4-BE49-F238E27FC236}">
                <a16:creationId xmlns="" xmlns:a16="http://schemas.microsoft.com/office/drawing/2014/main" id="{D3AB38E2-A39D-A7A4-42B6-6A691D27838E}"/>
              </a:ext>
            </a:extLst>
          </p:cNvPr>
          <p:cNvSpPr/>
          <p:nvPr/>
        </p:nvSpPr>
        <p:spPr>
          <a:xfrm>
            <a:off x="137160" y="186390"/>
            <a:ext cx="731520" cy="441960"/>
          </a:xfrm>
          <a:prstGeom prst="star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sp>
        <p:nvSpPr>
          <p:cNvPr id="6" name="TextBox 5"/>
          <p:cNvSpPr txBox="1"/>
          <p:nvPr/>
        </p:nvSpPr>
        <p:spPr>
          <a:xfrm>
            <a:off x="868680" y="1731264"/>
            <a:ext cx="3700272" cy="461665"/>
          </a:xfrm>
          <a:prstGeom prst="rect">
            <a:avLst/>
          </a:prstGeom>
          <a:noFill/>
        </p:spPr>
        <p:txBody>
          <a:bodyPr wrap="square" rtlCol="0">
            <a:spAutoFit/>
          </a:bodyPr>
          <a:lstStyle/>
          <a:p>
            <a:r>
              <a:rPr lang="en-IN" sz="2400" b="1" dirty="0" smtClean="0"/>
              <a:t>22 Story Points</a:t>
            </a:r>
            <a:endParaRPr lang="en-IN" sz="2400" b="1" dirty="0"/>
          </a:p>
        </p:txBody>
      </p:sp>
    </p:spTree>
    <p:extLst>
      <p:ext uri="{BB962C8B-B14F-4D97-AF65-F5344CB8AC3E}">
        <p14:creationId xmlns:p14="http://schemas.microsoft.com/office/powerpoint/2010/main" val="6039631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224D1E-8D6C-1A93-5814-2ED6B6A0084C}"/>
              </a:ext>
            </a:extLst>
          </p:cNvPr>
          <p:cNvSpPr>
            <a:spLocks noGrp="1"/>
          </p:cNvSpPr>
          <p:nvPr>
            <p:ph type="title"/>
          </p:nvPr>
        </p:nvSpPr>
        <p:spPr/>
        <p:txBody>
          <a:bodyPr/>
          <a:lstStyle/>
          <a:p>
            <a:r>
              <a:rPr lang="en-IN" sz="1800" dirty="0"/>
              <a:t>PROBLEM WHICH WE ARE ADDRESSING </a:t>
            </a:r>
          </a:p>
        </p:txBody>
      </p:sp>
      <p:pic>
        <p:nvPicPr>
          <p:cNvPr id="3" name="Picture 2" descr="Green patterned leaves">
            <a:extLst>
              <a:ext uri="{FF2B5EF4-FFF2-40B4-BE49-F238E27FC236}">
                <a16:creationId xmlns="" xmlns:a16="http://schemas.microsoft.com/office/drawing/2014/main" id="{60D7667D-B90B-955E-523B-C128CF91B735}"/>
              </a:ext>
            </a:extLst>
          </p:cNvPr>
          <p:cNvPicPr>
            <a:picLocks noChangeAspect="1"/>
          </p:cNvPicPr>
          <p:nvPr/>
        </p:nvPicPr>
        <p:blipFill rotWithShape="1">
          <a:blip r:embed="rId2"/>
          <a:srcRect t="21997" b="21997"/>
          <a:stretch/>
        </p:blipFill>
        <p:spPr>
          <a:xfrm>
            <a:off x="664464" y="1497334"/>
            <a:ext cx="7815072" cy="2921597"/>
          </a:xfrm>
          <a:prstGeom prst="rect">
            <a:avLst/>
          </a:prstGeom>
          <a:noFill/>
        </p:spPr>
      </p:pic>
    </p:spTree>
    <p:extLst>
      <p:ext uri="{BB962C8B-B14F-4D97-AF65-F5344CB8AC3E}">
        <p14:creationId xmlns:p14="http://schemas.microsoft.com/office/powerpoint/2010/main" val="22502100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91F9BD-6611-DEB8-AD30-038796581FF6}"/>
              </a:ext>
            </a:extLst>
          </p:cNvPr>
          <p:cNvSpPr>
            <a:spLocks noGrp="1"/>
          </p:cNvSpPr>
          <p:nvPr>
            <p:ph type="title"/>
          </p:nvPr>
        </p:nvSpPr>
        <p:spPr/>
        <p:txBody>
          <a:bodyPr/>
          <a:lstStyle/>
          <a:p>
            <a:r>
              <a:rPr lang="en-IN" dirty="0"/>
              <a:t>Team’s Historical Average </a:t>
            </a:r>
          </a:p>
        </p:txBody>
      </p:sp>
      <p:sp>
        <p:nvSpPr>
          <p:cNvPr id="4" name="Star: 5 Points 3">
            <a:extLst>
              <a:ext uri="{FF2B5EF4-FFF2-40B4-BE49-F238E27FC236}">
                <a16:creationId xmlns="" xmlns:a16="http://schemas.microsoft.com/office/drawing/2014/main" id="{AFE68937-07E2-E1D5-E258-33205EA01384}"/>
              </a:ext>
            </a:extLst>
          </p:cNvPr>
          <p:cNvSpPr/>
          <p:nvPr/>
        </p:nvSpPr>
        <p:spPr>
          <a:xfrm>
            <a:off x="144780" y="251460"/>
            <a:ext cx="731520" cy="441960"/>
          </a:xfrm>
          <a:prstGeom prst="star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graphicFrame>
        <p:nvGraphicFramePr>
          <p:cNvPr id="6" name="Chart 5"/>
          <p:cNvGraphicFramePr>
            <a:graphicFrameLocks/>
          </p:cNvGraphicFramePr>
          <p:nvPr>
            <p:extLst>
              <p:ext uri="{D42A27DB-BD31-4B8C-83A1-F6EECF244321}">
                <p14:modId xmlns:p14="http://schemas.microsoft.com/office/powerpoint/2010/main" val="2935411261"/>
              </p:ext>
            </p:extLst>
          </p:nvPr>
        </p:nvGraphicFramePr>
        <p:xfrm>
          <a:off x="1383030" y="1348359"/>
          <a:ext cx="5646420" cy="322707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43254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2D897F-741A-478C-10A2-1906FE2C174A}"/>
              </a:ext>
            </a:extLst>
          </p:cNvPr>
          <p:cNvSpPr>
            <a:spLocks noGrp="1"/>
          </p:cNvSpPr>
          <p:nvPr>
            <p:ph type="title"/>
          </p:nvPr>
        </p:nvSpPr>
        <p:spPr/>
        <p:txBody>
          <a:bodyPr/>
          <a:lstStyle/>
          <a:p>
            <a:r>
              <a:rPr lang="en-IN" dirty="0"/>
              <a:t>Completed Ratio </a:t>
            </a:r>
          </a:p>
        </p:txBody>
      </p:sp>
      <p:sp>
        <p:nvSpPr>
          <p:cNvPr id="3" name="Subtitle 2">
            <a:extLst>
              <a:ext uri="{FF2B5EF4-FFF2-40B4-BE49-F238E27FC236}">
                <a16:creationId xmlns="" xmlns:a16="http://schemas.microsoft.com/office/drawing/2014/main" id="{D85445BC-5CE2-866B-433B-5B1314D575F8}"/>
              </a:ext>
            </a:extLst>
          </p:cNvPr>
          <p:cNvSpPr>
            <a:spLocks noGrp="1"/>
          </p:cNvSpPr>
          <p:nvPr>
            <p:ph type="subTitle" idx="1"/>
          </p:nvPr>
        </p:nvSpPr>
        <p:spPr>
          <a:xfrm>
            <a:off x="711650" y="1730326"/>
            <a:ext cx="7133902" cy="2366185"/>
          </a:xfrm>
        </p:spPr>
        <p:txBody>
          <a:bodyPr/>
          <a:lstStyle/>
          <a:p>
            <a:r>
              <a:rPr lang="en-US" sz="2000" b="1" i="0" dirty="0" smtClean="0">
                <a:solidFill>
                  <a:srgbClr val="1F1F1F"/>
                </a:solidFill>
                <a:effectLst/>
                <a:highlight>
                  <a:srgbClr val="FFFFFF"/>
                </a:highlight>
                <a:latin typeface="+mj-lt"/>
              </a:rPr>
              <a:t>completed/committed </a:t>
            </a:r>
            <a:r>
              <a:rPr lang="en-US" sz="2000" b="1" i="0" dirty="0">
                <a:solidFill>
                  <a:srgbClr val="1F1F1F"/>
                </a:solidFill>
                <a:effectLst/>
                <a:highlight>
                  <a:srgbClr val="FFFFFF"/>
                </a:highlight>
                <a:latin typeface="+mj-lt"/>
              </a:rPr>
              <a:t>ratio </a:t>
            </a:r>
            <a:r>
              <a:rPr lang="en-US" sz="2000" b="1" dirty="0" smtClean="0">
                <a:solidFill>
                  <a:srgbClr val="1F1F1F"/>
                </a:solidFill>
                <a:highlight>
                  <a:srgbClr val="FFFFFF"/>
                </a:highlight>
                <a:latin typeface="+mj-lt"/>
              </a:rPr>
              <a:t>= </a:t>
            </a:r>
            <a:r>
              <a:rPr lang="en-US" sz="2000" b="1" i="0" dirty="0" smtClean="0">
                <a:solidFill>
                  <a:srgbClr val="1F1F1F"/>
                </a:solidFill>
                <a:effectLst/>
                <a:highlight>
                  <a:srgbClr val="FFFFFF"/>
                </a:highlight>
                <a:latin typeface="+mj-lt"/>
              </a:rPr>
              <a:t>22/22, </a:t>
            </a:r>
            <a:r>
              <a:rPr lang="en-US" sz="2000" b="1" i="0" dirty="0">
                <a:solidFill>
                  <a:srgbClr val="1F1F1F"/>
                </a:solidFill>
                <a:effectLst/>
                <a:highlight>
                  <a:srgbClr val="FFFFFF"/>
                </a:highlight>
                <a:latin typeface="+mj-lt"/>
              </a:rPr>
              <a:t>which is </a:t>
            </a:r>
            <a:r>
              <a:rPr lang="en-US" sz="2000" b="1" i="0" dirty="0" smtClean="0">
                <a:solidFill>
                  <a:srgbClr val="1F1F1F"/>
                </a:solidFill>
                <a:effectLst/>
                <a:highlight>
                  <a:srgbClr val="FFFFFF"/>
                </a:highlight>
                <a:latin typeface="+mj-lt"/>
              </a:rPr>
              <a:t>100%</a:t>
            </a:r>
            <a:endParaRPr lang="en-IN" sz="2000" b="1" dirty="0">
              <a:latin typeface="+mj-lt"/>
            </a:endParaRPr>
          </a:p>
        </p:txBody>
      </p:sp>
    </p:spTree>
    <p:extLst>
      <p:ext uri="{BB962C8B-B14F-4D97-AF65-F5344CB8AC3E}">
        <p14:creationId xmlns:p14="http://schemas.microsoft.com/office/powerpoint/2010/main" val="15503320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4AD570-F9C5-32DC-93C7-BC53F5829CEC}"/>
              </a:ext>
            </a:extLst>
          </p:cNvPr>
          <p:cNvSpPr>
            <a:spLocks noGrp="1"/>
          </p:cNvSpPr>
          <p:nvPr>
            <p:ph type="title"/>
          </p:nvPr>
        </p:nvSpPr>
        <p:spPr/>
        <p:txBody>
          <a:bodyPr/>
          <a:lstStyle/>
          <a:p>
            <a:r>
              <a:rPr lang="en-IN" dirty="0"/>
              <a:t>Burn down chart – Sprint 3</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248" y="1208684"/>
            <a:ext cx="5886819" cy="36498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939305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RETROSPECTIVE</a:t>
            </a:r>
          </a:p>
        </p:txBody>
      </p:sp>
      <p:pic>
        <p:nvPicPr>
          <p:cNvPr id="3" name="Picture 2" descr="Green patterned leaves">
            <a:extLst>
              <a:ext uri="{FF2B5EF4-FFF2-40B4-BE49-F238E27FC236}">
                <a16:creationId xmlns="" xmlns:a16="http://schemas.microsoft.com/office/drawing/2014/main" id="{04AA548C-2388-BE6C-8FC7-D1CAD65C090E}"/>
              </a:ext>
            </a:extLst>
          </p:cNvPr>
          <p:cNvPicPr>
            <a:picLocks noChangeAspect="1"/>
          </p:cNvPicPr>
          <p:nvPr/>
        </p:nvPicPr>
        <p:blipFill rotWithShape="1">
          <a:blip r:embed="rId2"/>
          <a:srcRect t="21997" b="21997"/>
          <a:stretch/>
        </p:blipFill>
        <p:spPr>
          <a:xfrm>
            <a:off x="652272" y="1314454"/>
            <a:ext cx="7815072" cy="2921597"/>
          </a:xfrm>
          <a:prstGeom prst="rect">
            <a:avLst/>
          </a:prstGeom>
          <a:noFill/>
        </p:spPr>
      </p:pic>
    </p:spTree>
    <p:extLst>
      <p:ext uri="{BB962C8B-B14F-4D97-AF65-F5344CB8AC3E}">
        <p14:creationId xmlns:p14="http://schemas.microsoft.com/office/powerpoint/2010/main" val="11818985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2850D1-B360-91B8-36C5-F40A83DB3CD0}"/>
              </a:ext>
            </a:extLst>
          </p:cNvPr>
          <p:cNvSpPr>
            <a:spLocks noGrp="1"/>
          </p:cNvSpPr>
          <p:nvPr>
            <p:ph type="title"/>
          </p:nvPr>
        </p:nvSpPr>
        <p:spPr>
          <a:xfrm>
            <a:off x="0" y="58500"/>
            <a:ext cx="3690900" cy="546600"/>
          </a:xfrm>
        </p:spPr>
        <p:txBody>
          <a:bodyPr/>
          <a:lstStyle/>
          <a:p>
            <a:r>
              <a:rPr lang="en-IN" sz="1800" dirty="0"/>
              <a:t>IDEA BOARD</a:t>
            </a:r>
          </a:p>
        </p:txBody>
      </p:sp>
      <p:pic>
        <p:nvPicPr>
          <p:cNvPr id="5" name="Picture 4">
            <a:extLst>
              <a:ext uri="{FF2B5EF4-FFF2-40B4-BE49-F238E27FC236}">
                <a16:creationId xmlns="" xmlns:a16="http://schemas.microsoft.com/office/drawing/2014/main" id="{A79E109A-8CA7-0669-4F61-55F28AD96622}"/>
              </a:ext>
            </a:extLst>
          </p:cNvPr>
          <p:cNvPicPr>
            <a:picLocks noChangeAspect="1"/>
          </p:cNvPicPr>
          <p:nvPr/>
        </p:nvPicPr>
        <p:blipFill rotWithShape="1">
          <a:blip r:embed="rId2"/>
          <a:srcRect t="7768" r="4250"/>
          <a:stretch/>
        </p:blipFill>
        <p:spPr>
          <a:xfrm>
            <a:off x="53340" y="525780"/>
            <a:ext cx="9037320" cy="4559220"/>
          </a:xfrm>
          <a:prstGeom prst="rect">
            <a:avLst/>
          </a:prstGeom>
        </p:spPr>
      </p:pic>
    </p:spTree>
    <p:extLst>
      <p:ext uri="{BB962C8B-B14F-4D97-AF65-F5344CB8AC3E}">
        <p14:creationId xmlns:p14="http://schemas.microsoft.com/office/powerpoint/2010/main" val="32293019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 xmlns:a16="http://schemas.microsoft.com/office/drawing/2014/main" id="{402AB704-A0E1-DEBA-D888-19AAF9A2DF47}"/>
              </a:ext>
            </a:extLst>
          </p:cNvPr>
          <p:cNvPicPr>
            <a:picLocks noChangeAspect="1"/>
          </p:cNvPicPr>
          <p:nvPr/>
        </p:nvPicPr>
        <p:blipFill>
          <a:blip r:embed="rId2"/>
          <a:stretch>
            <a:fillRect/>
          </a:stretch>
        </p:blipFill>
        <p:spPr>
          <a:xfrm>
            <a:off x="58338" y="41910"/>
            <a:ext cx="9027323" cy="5059680"/>
          </a:xfrm>
          <a:prstGeom prst="rect">
            <a:avLst/>
          </a:prstGeom>
        </p:spPr>
      </p:pic>
    </p:spTree>
    <p:extLst>
      <p:ext uri="{BB962C8B-B14F-4D97-AF65-F5344CB8AC3E}">
        <p14:creationId xmlns:p14="http://schemas.microsoft.com/office/powerpoint/2010/main" val="39168729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42"/>
        <p:cNvGrpSpPr/>
        <p:nvPr/>
      </p:nvGrpSpPr>
      <p:grpSpPr>
        <a:xfrm>
          <a:off x="0" y="0"/>
          <a:ext cx="0" cy="0"/>
          <a:chOff x="0" y="0"/>
          <a:chExt cx="0" cy="0"/>
        </a:xfrm>
      </p:grpSpPr>
      <p:pic>
        <p:nvPicPr>
          <p:cNvPr id="11543" name="Google Shape;11543;p84"/>
          <p:cNvPicPr preferRelativeResize="0"/>
          <p:nvPr/>
        </p:nvPicPr>
        <p:blipFill rotWithShape="1">
          <a:blip r:embed="rId3">
            <a:alphaModFix/>
          </a:blip>
          <a:srcRect l="37051"/>
          <a:stretch/>
        </p:blipFill>
        <p:spPr>
          <a:xfrm>
            <a:off x="4287298" y="3"/>
            <a:ext cx="4856702" cy="5143497"/>
          </a:xfrm>
          <a:prstGeom prst="rect">
            <a:avLst/>
          </a:prstGeom>
          <a:noFill/>
          <a:ln>
            <a:noFill/>
          </a:ln>
        </p:spPr>
      </p:pic>
      <p:sp>
        <p:nvSpPr>
          <p:cNvPr id="11544" name="Google Shape;11544;p84"/>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US" sz="1800" dirty="0"/>
              <a:t>What went well?</a:t>
            </a:r>
            <a:endParaRPr lang="en-IN" sz="1800" dirty="0"/>
          </a:p>
        </p:txBody>
      </p:sp>
      <p:sp>
        <p:nvSpPr>
          <p:cNvPr id="2" name="Subtitle 1">
            <a:extLst>
              <a:ext uri="{FF2B5EF4-FFF2-40B4-BE49-F238E27FC236}">
                <a16:creationId xmlns="" xmlns:a16="http://schemas.microsoft.com/office/drawing/2014/main" id="{1A77E9B1-7215-EA8B-6BDF-3E1C56FAD8AA}"/>
              </a:ext>
            </a:extLst>
          </p:cNvPr>
          <p:cNvSpPr>
            <a:spLocks noGrp="1"/>
          </p:cNvSpPr>
          <p:nvPr>
            <p:ph type="subTitle" idx="1"/>
          </p:nvPr>
        </p:nvSpPr>
        <p:spPr>
          <a:xfrm>
            <a:off x="718225" y="1105500"/>
            <a:ext cx="4856703" cy="2829300"/>
          </a:xfrm>
        </p:spPr>
        <p:txBody>
          <a:bodyPr/>
          <a:lstStyle/>
          <a:p>
            <a:pPr>
              <a:buFont typeface="Arial" panose="020B0604020202020204" pitchFamily="34" charset="0"/>
              <a:buChar char="•"/>
            </a:pPr>
            <a:r>
              <a:rPr lang="en-IN" sz="1600" dirty="0">
                <a:solidFill>
                  <a:schemeClr val="tx1"/>
                </a:solidFill>
              </a:rPr>
              <a:t>Drafting of the technical paper as per IEEE format.</a:t>
            </a:r>
          </a:p>
          <a:p>
            <a:pPr>
              <a:buFont typeface="Arial" panose="020B0604020202020204" pitchFamily="34" charset="0"/>
              <a:buChar char="•"/>
            </a:pPr>
            <a:r>
              <a:rPr lang="en-IN" sz="1600" dirty="0">
                <a:solidFill>
                  <a:schemeClr val="tx1"/>
                </a:solidFill>
              </a:rPr>
              <a:t>Achieving the desired results and learning with collaboration.</a:t>
            </a:r>
          </a:p>
          <a:p>
            <a:pPr>
              <a:buFont typeface="Arial" panose="020B0604020202020204" pitchFamily="34" charset="0"/>
              <a:buChar char="•"/>
            </a:pPr>
            <a:r>
              <a:rPr lang="en-IN" sz="1600" dirty="0">
                <a:solidFill>
                  <a:schemeClr val="tx1"/>
                </a:solidFill>
              </a:rPr>
              <a:t>Updating the tasks on JIRA.</a:t>
            </a:r>
          </a:p>
          <a:p>
            <a:pPr>
              <a:buFont typeface="Arial" panose="020B0604020202020204" pitchFamily="34" charset="0"/>
              <a:buChar char="•"/>
            </a:pPr>
            <a:r>
              <a:rPr lang="en-IN" sz="1600" dirty="0">
                <a:solidFill>
                  <a:schemeClr val="tx1"/>
                </a:solidFill>
              </a:rPr>
              <a:t>Task allocation and effective communication.</a:t>
            </a:r>
          </a:p>
          <a:p>
            <a:pPr>
              <a:buFont typeface="Arial" panose="020B0604020202020204" pitchFamily="34" charset="0"/>
              <a:buChar char="•"/>
            </a:pPr>
            <a:r>
              <a:rPr lang="en-IN" sz="1600" dirty="0">
                <a:solidFill>
                  <a:schemeClr val="tx1"/>
                </a:solidFill>
              </a:rPr>
              <a:t>ML models with good accuracy and less losses. </a:t>
            </a:r>
          </a:p>
          <a:p>
            <a:pPr>
              <a:buFont typeface="Arial" panose="020B0604020202020204" pitchFamily="34" charset="0"/>
              <a:buChar char="•"/>
            </a:pPr>
            <a:endParaRPr lang="en-IN" dirty="0"/>
          </a:p>
        </p:txBody>
      </p:sp>
      <p:cxnSp>
        <p:nvCxnSpPr>
          <p:cNvPr id="11546" name="Google Shape;11546;p84"/>
          <p:cNvCxnSpPr/>
          <p:nvPr/>
        </p:nvCxnSpPr>
        <p:spPr>
          <a:xfrm rot="10800000">
            <a:off x="3216625" y="915019"/>
            <a:ext cx="2205000" cy="0"/>
          </a:xfrm>
          <a:prstGeom prst="straightConnector1">
            <a:avLst/>
          </a:prstGeom>
          <a:noFill/>
          <a:ln w="9525" cap="flat" cmpd="sng">
            <a:solidFill>
              <a:schemeClr val="dk1"/>
            </a:solidFill>
            <a:prstDash val="solid"/>
            <a:round/>
            <a:headEnd type="none" w="med" len="med"/>
            <a:tailEnd type="none" w="med" len="med"/>
          </a:ln>
        </p:spPr>
      </p:cxnSp>
      <p:sp>
        <p:nvSpPr>
          <p:cNvPr id="11547" name="Google Shape;11547;p84"/>
          <p:cNvSpPr/>
          <p:nvPr/>
        </p:nvSpPr>
        <p:spPr>
          <a:xfrm>
            <a:off x="718225" y="3849575"/>
            <a:ext cx="6303906" cy="665100"/>
          </a:xfrm>
          <a:custGeom>
            <a:avLst/>
            <a:gdLst/>
            <a:ahLst/>
            <a:cxnLst/>
            <a:rect l="l" t="t" r="r" b="b"/>
            <a:pathLst>
              <a:path w="251854" h="26604" extrusionOk="0">
                <a:moveTo>
                  <a:pt x="0" y="0"/>
                </a:moveTo>
                <a:lnTo>
                  <a:pt x="0" y="26604"/>
                </a:lnTo>
                <a:lnTo>
                  <a:pt x="251854" y="26604"/>
                </a:lnTo>
              </a:path>
            </a:pathLst>
          </a:custGeom>
          <a:noFill/>
          <a:ln w="9525" cap="flat" cmpd="sng">
            <a:solidFill>
              <a:schemeClr val="dk1"/>
            </a:solidFill>
            <a:prstDash val="solid"/>
            <a:round/>
            <a:headEnd type="none" w="med" len="med"/>
            <a:tailEnd type="none" w="med" len="med"/>
          </a:ln>
        </p:spPr>
        <p:txBody>
          <a:bodyPr/>
          <a:lstStyle/>
          <a:p>
            <a:endParaRPr lang="en-IN"/>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42"/>
        <p:cNvGrpSpPr/>
        <p:nvPr/>
      </p:nvGrpSpPr>
      <p:grpSpPr>
        <a:xfrm>
          <a:off x="0" y="0"/>
          <a:ext cx="0" cy="0"/>
          <a:chOff x="0" y="0"/>
          <a:chExt cx="0" cy="0"/>
        </a:xfrm>
      </p:grpSpPr>
      <p:pic>
        <p:nvPicPr>
          <p:cNvPr id="11543" name="Google Shape;11543;p84"/>
          <p:cNvPicPr preferRelativeResize="0"/>
          <p:nvPr/>
        </p:nvPicPr>
        <p:blipFill rotWithShape="1">
          <a:blip r:embed="rId3">
            <a:alphaModFix/>
          </a:blip>
          <a:srcRect l="37051"/>
          <a:stretch/>
        </p:blipFill>
        <p:spPr>
          <a:xfrm>
            <a:off x="4287300" y="0"/>
            <a:ext cx="4856702" cy="5143497"/>
          </a:xfrm>
          <a:prstGeom prst="rect">
            <a:avLst/>
          </a:prstGeom>
          <a:noFill/>
          <a:ln>
            <a:noFill/>
          </a:ln>
        </p:spPr>
      </p:pic>
      <p:sp>
        <p:nvSpPr>
          <p:cNvPr id="11544" name="Google Shape;11544;p84"/>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IN" sz="1800" dirty="0"/>
              <a:t>What can be improved?</a:t>
            </a:r>
          </a:p>
        </p:txBody>
      </p:sp>
      <p:sp>
        <p:nvSpPr>
          <p:cNvPr id="2" name="Subtitle 1">
            <a:extLst>
              <a:ext uri="{FF2B5EF4-FFF2-40B4-BE49-F238E27FC236}">
                <a16:creationId xmlns="" xmlns:a16="http://schemas.microsoft.com/office/drawing/2014/main" id="{FD6AC6A3-2D29-FD64-1031-FFFCB1485676}"/>
              </a:ext>
            </a:extLst>
          </p:cNvPr>
          <p:cNvSpPr>
            <a:spLocks noGrp="1"/>
          </p:cNvSpPr>
          <p:nvPr>
            <p:ph type="subTitle" idx="1"/>
          </p:nvPr>
        </p:nvSpPr>
        <p:spPr>
          <a:xfrm>
            <a:off x="718225" y="1054454"/>
            <a:ext cx="4989155" cy="3162600"/>
          </a:xfrm>
        </p:spPr>
        <p:txBody>
          <a:bodyPr/>
          <a:lstStyle/>
          <a:p>
            <a:pPr>
              <a:buFont typeface="Arial" panose="020B0604020202020204" pitchFamily="34" charset="0"/>
              <a:buChar char="•"/>
            </a:pPr>
            <a:r>
              <a:rPr lang="en-IN" sz="1600" dirty="0">
                <a:solidFill>
                  <a:schemeClr val="tx1"/>
                </a:solidFill>
              </a:rPr>
              <a:t>Updating the tasks on Git.</a:t>
            </a:r>
          </a:p>
          <a:p>
            <a:pPr>
              <a:buFont typeface="Arial" panose="020B0604020202020204" pitchFamily="34" charset="0"/>
              <a:buChar char="•"/>
            </a:pPr>
            <a:r>
              <a:rPr lang="en-IN" sz="1600" dirty="0">
                <a:solidFill>
                  <a:schemeClr val="tx1"/>
                </a:solidFill>
              </a:rPr>
              <a:t>Team members joining the meetings strictly on time unless any </a:t>
            </a:r>
          </a:p>
          <a:p>
            <a:pPr>
              <a:buFont typeface="Arial" panose="020B0604020202020204" pitchFamily="34" charset="0"/>
              <a:buChar char="•"/>
            </a:pPr>
            <a:r>
              <a:rPr lang="en-IN" sz="1600" dirty="0">
                <a:solidFill>
                  <a:schemeClr val="tx1"/>
                </a:solidFill>
              </a:rPr>
              <a:t>Emergency.</a:t>
            </a:r>
          </a:p>
          <a:p>
            <a:pPr>
              <a:buFont typeface="Arial" panose="020B0604020202020204" pitchFamily="34" charset="0"/>
              <a:buChar char="•"/>
            </a:pPr>
            <a:r>
              <a:rPr lang="en-IN" sz="1600" dirty="0">
                <a:solidFill>
                  <a:schemeClr val="tx1"/>
                </a:solidFill>
              </a:rPr>
              <a:t>Working on other features after completing the MVP to learn more.</a:t>
            </a:r>
          </a:p>
          <a:p>
            <a:pPr>
              <a:buFont typeface="Arial" panose="020B0604020202020204" pitchFamily="34" charset="0"/>
              <a:buChar char="•"/>
            </a:pPr>
            <a:r>
              <a:rPr lang="en-IN" sz="1600" dirty="0">
                <a:solidFill>
                  <a:schemeClr val="tx1"/>
                </a:solidFill>
              </a:rPr>
              <a:t>Work and personal time balancing. </a:t>
            </a:r>
          </a:p>
          <a:p>
            <a:endParaRPr lang="en-IN" dirty="0"/>
          </a:p>
        </p:txBody>
      </p:sp>
      <p:cxnSp>
        <p:nvCxnSpPr>
          <p:cNvPr id="11546" name="Google Shape;11546;p84"/>
          <p:cNvCxnSpPr/>
          <p:nvPr/>
        </p:nvCxnSpPr>
        <p:spPr>
          <a:xfrm rot="10800000">
            <a:off x="3216625" y="915019"/>
            <a:ext cx="2205000" cy="0"/>
          </a:xfrm>
          <a:prstGeom prst="straightConnector1">
            <a:avLst/>
          </a:prstGeom>
          <a:noFill/>
          <a:ln w="9525" cap="flat" cmpd="sng">
            <a:solidFill>
              <a:schemeClr val="dk1"/>
            </a:solidFill>
            <a:prstDash val="solid"/>
            <a:round/>
            <a:headEnd type="none" w="med" len="med"/>
            <a:tailEnd type="none" w="med" len="med"/>
          </a:ln>
        </p:spPr>
      </p:cxnSp>
      <p:sp>
        <p:nvSpPr>
          <p:cNvPr id="11547" name="Google Shape;11547;p84"/>
          <p:cNvSpPr/>
          <p:nvPr/>
        </p:nvSpPr>
        <p:spPr>
          <a:xfrm>
            <a:off x="718225" y="3849575"/>
            <a:ext cx="6303906" cy="665100"/>
          </a:xfrm>
          <a:custGeom>
            <a:avLst/>
            <a:gdLst/>
            <a:ahLst/>
            <a:cxnLst/>
            <a:rect l="l" t="t" r="r" b="b"/>
            <a:pathLst>
              <a:path w="251854" h="26604" extrusionOk="0">
                <a:moveTo>
                  <a:pt x="0" y="0"/>
                </a:moveTo>
                <a:lnTo>
                  <a:pt x="0" y="26604"/>
                </a:lnTo>
                <a:lnTo>
                  <a:pt x="251854" y="26604"/>
                </a:lnTo>
              </a:path>
            </a:pathLst>
          </a:custGeom>
          <a:noFill/>
          <a:ln w="9525" cap="flat" cmpd="sng">
            <a:solidFill>
              <a:schemeClr val="dk1"/>
            </a:solidFill>
            <a:prstDash val="solid"/>
            <a:round/>
            <a:headEnd type="none" w="med" len="med"/>
            <a:tailEnd type="none" w="med" len="med"/>
          </a:ln>
        </p:spPr>
        <p:txBody>
          <a:bodyPr/>
          <a:lstStyle/>
          <a:p>
            <a:endParaRPr lang="en-IN"/>
          </a:p>
        </p:txBody>
      </p:sp>
    </p:spTree>
    <p:extLst>
      <p:ext uri="{BB962C8B-B14F-4D97-AF65-F5344CB8AC3E}">
        <p14:creationId xmlns:p14="http://schemas.microsoft.com/office/powerpoint/2010/main" val="24183099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42"/>
        <p:cNvGrpSpPr/>
        <p:nvPr/>
      </p:nvGrpSpPr>
      <p:grpSpPr>
        <a:xfrm>
          <a:off x="0" y="0"/>
          <a:ext cx="0" cy="0"/>
          <a:chOff x="0" y="0"/>
          <a:chExt cx="0" cy="0"/>
        </a:xfrm>
      </p:grpSpPr>
      <p:pic>
        <p:nvPicPr>
          <p:cNvPr id="11543" name="Google Shape;11543;p84"/>
          <p:cNvPicPr preferRelativeResize="0"/>
          <p:nvPr/>
        </p:nvPicPr>
        <p:blipFill rotWithShape="1">
          <a:blip r:embed="rId3">
            <a:alphaModFix/>
          </a:blip>
          <a:srcRect l="37051"/>
          <a:stretch/>
        </p:blipFill>
        <p:spPr>
          <a:xfrm>
            <a:off x="4287300" y="0"/>
            <a:ext cx="4856702" cy="5143497"/>
          </a:xfrm>
          <a:prstGeom prst="rect">
            <a:avLst/>
          </a:prstGeom>
          <a:noFill/>
          <a:ln>
            <a:noFill/>
          </a:ln>
        </p:spPr>
      </p:pic>
      <p:sp>
        <p:nvSpPr>
          <p:cNvPr id="11544" name="Google Shape;11544;p84"/>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IN" sz="1800" dirty="0"/>
              <a:t>Action Items?</a:t>
            </a:r>
          </a:p>
        </p:txBody>
      </p:sp>
      <p:sp>
        <p:nvSpPr>
          <p:cNvPr id="3" name="Subtitle 2">
            <a:extLst>
              <a:ext uri="{FF2B5EF4-FFF2-40B4-BE49-F238E27FC236}">
                <a16:creationId xmlns="" xmlns:a16="http://schemas.microsoft.com/office/drawing/2014/main" id="{5B4A0EAF-4214-2CD5-F44E-B35CCAE04596}"/>
              </a:ext>
            </a:extLst>
          </p:cNvPr>
          <p:cNvSpPr>
            <a:spLocks noGrp="1"/>
          </p:cNvSpPr>
          <p:nvPr>
            <p:ph type="subTitle" idx="1"/>
          </p:nvPr>
        </p:nvSpPr>
        <p:spPr>
          <a:xfrm>
            <a:off x="718225" y="1107320"/>
            <a:ext cx="4919530" cy="3162600"/>
          </a:xfrm>
        </p:spPr>
        <p:txBody>
          <a:bodyPr/>
          <a:lstStyle/>
          <a:p>
            <a:pPr>
              <a:buFont typeface="Arial" panose="020B0604020202020204" pitchFamily="34" charset="0"/>
              <a:buChar char="•"/>
            </a:pPr>
            <a:r>
              <a:rPr lang="en-IN" sz="1600" dirty="0">
                <a:solidFill>
                  <a:schemeClr val="tx1"/>
                </a:solidFill>
              </a:rPr>
              <a:t>Backend and database connectivity.</a:t>
            </a:r>
          </a:p>
          <a:p>
            <a:pPr>
              <a:buFont typeface="Arial" panose="020B0604020202020204" pitchFamily="34" charset="0"/>
              <a:buChar char="•"/>
            </a:pPr>
            <a:r>
              <a:rPr lang="en-IN" sz="1600" dirty="0">
                <a:solidFill>
                  <a:schemeClr val="tx1"/>
                </a:solidFill>
              </a:rPr>
              <a:t>Making sprint -4 agenda clear and adding better stories</a:t>
            </a:r>
          </a:p>
          <a:p>
            <a:pPr>
              <a:buFont typeface="Arial" panose="020B0604020202020204" pitchFamily="34" charset="0"/>
              <a:buChar char="•"/>
            </a:pPr>
            <a:r>
              <a:rPr lang="en-IN" sz="1600" dirty="0">
                <a:solidFill>
                  <a:schemeClr val="tx1"/>
                </a:solidFill>
              </a:rPr>
              <a:t>User authentication.</a:t>
            </a:r>
          </a:p>
          <a:p>
            <a:pPr>
              <a:buFont typeface="Arial" panose="020B0604020202020204" pitchFamily="34" charset="0"/>
              <a:buChar char="•"/>
            </a:pPr>
            <a:endParaRPr lang="en-IN" sz="1600" dirty="0">
              <a:solidFill>
                <a:schemeClr val="tx1"/>
              </a:solidFill>
            </a:endParaRPr>
          </a:p>
          <a:p>
            <a:pPr>
              <a:buFont typeface="Arial" panose="020B0604020202020204" pitchFamily="34" charset="0"/>
              <a:buChar char="•"/>
            </a:pPr>
            <a:endParaRPr lang="en-IN" sz="1600" dirty="0">
              <a:solidFill>
                <a:schemeClr val="tx1"/>
              </a:solidFill>
            </a:endParaRPr>
          </a:p>
        </p:txBody>
      </p:sp>
      <p:cxnSp>
        <p:nvCxnSpPr>
          <p:cNvPr id="11546" name="Google Shape;11546;p84"/>
          <p:cNvCxnSpPr/>
          <p:nvPr/>
        </p:nvCxnSpPr>
        <p:spPr>
          <a:xfrm rot="10800000">
            <a:off x="3216625" y="915019"/>
            <a:ext cx="2205000" cy="0"/>
          </a:xfrm>
          <a:prstGeom prst="straightConnector1">
            <a:avLst/>
          </a:prstGeom>
          <a:noFill/>
          <a:ln w="9525" cap="flat" cmpd="sng">
            <a:solidFill>
              <a:schemeClr val="dk1"/>
            </a:solidFill>
            <a:prstDash val="solid"/>
            <a:round/>
            <a:headEnd type="none" w="med" len="med"/>
            <a:tailEnd type="none" w="med" len="med"/>
          </a:ln>
        </p:spPr>
      </p:cxnSp>
      <p:sp>
        <p:nvSpPr>
          <p:cNvPr id="11547" name="Google Shape;11547;p84"/>
          <p:cNvSpPr/>
          <p:nvPr/>
        </p:nvSpPr>
        <p:spPr>
          <a:xfrm>
            <a:off x="718225" y="3849575"/>
            <a:ext cx="6303906" cy="665100"/>
          </a:xfrm>
          <a:custGeom>
            <a:avLst/>
            <a:gdLst/>
            <a:ahLst/>
            <a:cxnLst/>
            <a:rect l="l" t="t" r="r" b="b"/>
            <a:pathLst>
              <a:path w="251854" h="26604" extrusionOk="0">
                <a:moveTo>
                  <a:pt x="0" y="0"/>
                </a:moveTo>
                <a:lnTo>
                  <a:pt x="0" y="26604"/>
                </a:lnTo>
                <a:lnTo>
                  <a:pt x="251854" y="26604"/>
                </a:lnTo>
              </a:path>
            </a:pathLst>
          </a:custGeom>
          <a:noFill/>
          <a:ln w="9525" cap="flat" cmpd="sng">
            <a:solidFill>
              <a:schemeClr val="dk1"/>
            </a:solidFill>
            <a:prstDash val="solid"/>
            <a:round/>
            <a:headEnd type="none" w="med" len="med"/>
            <a:tailEnd type="none" w="med" len="med"/>
          </a:ln>
        </p:spPr>
        <p:txBody>
          <a:bodyPr/>
          <a:lstStyle/>
          <a:p>
            <a:endParaRPr lang="en-IN"/>
          </a:p>
        </p:txBody>
      </p:sp>
    </p:spTree>
    <p:extLst>
      <p:ext uri="{BB962C8B-B14F-4D97-AF65-F5344CB8AC3E}">
        <p14:creationId xmlns:p14="http://schemas.microsoft.com/office/powerpoint/2010/main" val="7294157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6CB4C0-9E28-38DD-9F41-1A38431D9CA2}"/>
              </a:ext>
            </a:extLst>
          </p:cNvPr>
          <p:cNvSpPr>
            <a:spLocks noGrp="1"/>
          </p:cNvSpPr>
          <p:nvPr>
            <p:ph type="title"/>
          </p:nvPr>
        </p:nvSpPr>
        <p:spPr/>
        <p:txBody>
          <a:bodyPr/>
          <a:lstStyle/>
          <a:p>
            <a:r>
              <a:rPr lang="en-IN" dirty="0"/>
              <a:t>CODE SNIPPET</a:t>
            </a:r>
          </a:p>
        </p:txBody>
      </p:sp>
      <p:pic>
        <p:nvPicPr>
          <p:cNvPr id="4" name="Picture 3">
            <a:extLst>
              <a:ext uri="{FF2B5EF4-FFF2-40B4-BE49-F238E27FC236}">
                <a16:creationId xmlns="" xmlns:a16="http://schemas.microsoft.com/office/drawing/2014/main" id="{CF88B653-2B83-FC6B-982E-5809B3E3E6B6}"/>
              </a:ext>
            </a:extLst>
          </p:cNvPr>
          <p:cNvPicPr>
            <a:picLocks noChangeAspect="1"/>
          </p:cNvPicPr>
          <p:nvPr/>
        </p:nvPicPr>
        <p:blipFill>
          <a:blip r:embed="rId2"/>
          <a:stretch>
            <a:fillRect/>
          </a:stretch>
        </p:blipFill>
        <p:spPr>
          <a:xfrm>
            <a:off x="167640" y="1592580"/>
            <a:ext cx="4023360" cy="3438778"/>
          </a:xfrm>
          <a:prstGeom prst="rect">
            <a:avLst/>
          </a:prstGeom>
        </p:spPr>
      </p:pic>
      <p:pic>
        <p:nvPicPr>
          <p:cNvPr id="6" name="Picture 5">
            <a:extLst>
              <a:ext uri="{FF2B5EF4-FFF2-40B4-BE49-F238E27FC236}">
                <a16:creationId xmlns="" xmlns:a16="http://schemas.microsoft.com/office/drawing/2014/main" id="{254A6149-D065-FEE9-A874-558DA56D1BAE}"/>
              </a:ext>
            </a:extLst>
          </p:cNvPr>
          <p:cNvPicPr>
            <a:picLocks noChangeAspect="1"/>
          </p:cNvPicPr>
          <p:nvPr/>
        </p:nvPicPr>
        <p:blipFill>
          <a:blip r:embed="rId3"/>
          <a:stretch>
            <a:fillRect/>
          </a:stretch>
        </p:blipFill>
        <p:spPr>
          <a:xfrm>
            <a:off x="4785360" y="1592580"/>
            <a:ext cx="4191000" cy="3438778"/>
          </a:xfrm>
          <a:prstGeom prst="rect">
            <a:avLst/>
          </a:prstGeom>
        </p:spPr>
      </p:pic>
      <p:sp>
        <p:nvSpPr>
          <p:cNvPr id="7" name="TextBox 6">
            <a:extLst>
              <a:ext uri="{FF2B5EF4-FFF2-40B4-BE49-F238E27FC236}">
                <a16:creationId xmlns="" xmlns:a16="http://schemas.microsoft.com/office/drawing/2014/main" id="{330FCC9D-52FB-A465-F8EA-EB9AF88925ED}"/>
              </a:ext>
            </a:extLst>
          </p:cNvPr>
          <p:cNvSpPr txBox="1"/>
          <p:nvPr/>
        </p:nvSpPr>
        <p:spPr>
          <a:xfrm>
            <a:off x="1097280" y="1230701"/>
            <a:ext cx="2720340" cy="307777"/>
          </a:xfrm>
          <a:prstGeom prst="rect">
            <a:avLst/>
          </a:prstGeom>
          <a:noFill/>
        </p:spPr>
        <p:txBody>
          <a:bodyPr wrap="square" rtlCol="0">
            <a:spAutoFit/>
          </a:bodyPr>
          <a:lstStyle/>
          <a:p>
            <a:r>
              <a:rPr lang="en-IN" dirty="0"/>
              <a:t>Training code</a:t>
            </a:r>
          </a:p>
        </p:txBody>
      </p:sp>
      <p:sp>
        <p:nvSpPr>
          <p:cNvPr id="8" name="TextBox 7">
            <a:extLst>
              <a:ext uri="{FF2B5EF4-FFF2-40B4-BE49-F238E27FC236}">
                <a16:creationId xmlns="" xmlns:a16="http://schemas.microsoft.com/office/drawing/2014/main" id="{AC3D89F0-AF79-335A-2E76-2169F9C7DC2C}"/>
              </a:ext>
            </a:extLst>
          </p:cNvPr>
          <p:cNvSpPr txBox="1"/>
          <p:nvPr/>
        </p:nvSpPr>
        <p:spPr>
          <a:xfrm>
            <a:off x="6256020" y="1176600"/>
            <a:ext cx="2720340" cy="307777"/>
          </a:xfrm>
          <a:prstGeom prst="rect">
            <a:avLst/>
          </a:prstGeom>
          <a:noFill/>
        </p:spPr>
        <p:txBody>
          <a:bodyPr wrap="square" rtlCol="0">
            <a:spAutoFit/>
          </a:bodyPr>
          <a:lstStyle/>
          <a:p>
            <a:r>
              <a:rPr lang="en-IN" dirty="0"/>
              <a:t>Testing code</a:t>
            </a:r>
          </a:p>
        </p:txBody>
      </p:sp>
    </p:spTree>
    <p:extLst>
      <p:ext uri="{BB962C8B-B14F-4D97-AF65-F5344CB8AC3E}">
        <p14:creationId xmlns:p14="http://schemas.microsoft.com/office/powerpoint/2010/main" val="11194754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90"/>
        <p:cNvGrpSpPr/>
        <p:nvPr/>
      </p:nvGrpSpPr>
      <p:grpSpPr>
        <a:xfrm>
          <a:off x="0" y="0"/>
          <a:ext cx="0" cy="0"/>
          <a:chOff x="0" y="0"/>
          <a:chExt cx="0" cy="0"/>
        </a:xfrm>
      </p:grpSpPr>
      <p:sp>
        <p:nvSpPr>
          <p:cNvPr id="11291" name="Google Shape;11291;p68"/>
          <p:cNvSpPr txBox="1">
            <a:spLocks noGrp="1"/>
          </p:cNvSpPr>
          <p:nvPr>
            <p:ph type="title"/>
          </p:nvPr>
        </p:nvSpPr>
        <p:spPr>
          <a:xfrm>
            <a:off x="683024" y="650837"/>
            <a:ext cx="3759779" cy="4769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Description</a:t>
            </a:r>
            <a:endParaRPr dirty="0"/>
          </a:p>
        </p:txBody>
      </p:sp>
      <p:pic>
        <p:nvPicPr>
          <p:cNvPr id="8" name="Picture 7">
            <a:extLst>
              <a:ext uri="{FF2B5EF4-FFF2-40B4-BE49-F238E27FC236}">
                <a16:creationId xmlns="" xmlns:a16="http://schemas.microsoft.com/office/drawing/2014/main" id="{728DA982-5B92-6CDE-A177-706353D2E5FD}"/>
              </a:ext>
            </a:extLst>
          </p:cNvPr>
          <p:cNvPicPr>
            <a:picLocks noChangeAspect="1"/>
          </p:cNvPicPr>
          <p:nvPr/>
        </p:nvPicPr>
        <p:blipFill>
          <a:blip r:embed="rId3"/>
          <a:stretch>
            <a:fillRect/>
          </a:stretch>
        </p:blipFill>
        <p:spPr>
          <a:xfrm>
            <a:off x="750080" y="1219200"/>
            <a:ext cx="5404176" cy="36499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Star: 5 Points 8">
            <a:extLst>
              <a:ext uri="{FF2B5EF4-FFF2-40B4-BE49-F238E27FC236}">
                <a16:creationId xmlns="" xmlns:a16="http://schemas.microsoft.com/office/drawing/2014/main" id="{93DACA73-6F93-5F5D-DA59-5CDFC06356DB}"/>
              </a:ext>
            </a:extLst>
          </p:cNvPr>
          <p:cNvSpPr/>
          <p:nvPr/>
        </p:nvSpPr>
        <p:spPr>
          <a:xfrm>
            <a:off x="99060" y="117437"/>
            <a:ext cx="731520" cy="441960"/>
          </a:xfrm>
          <a:prstGeom prst="star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5929904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73D5F9D2-7B53-9F4A-262F-7EBE352DC379}"/>
              </a:ext>
            </a:extLst>
          </p:cNvPr>
          <p:cNvSpPr>
            <a:spLocks noGrp="1"/>
          </p:cNvSpPr>
          <p:nvPr>
            <p:ph type="title"/>
          </p:nvPr>
        </p:nvSpPr>
        <p:spPr/>
        <p:txBody>
          <a:bodyPr/>
          <a:lstStyle/>
          <a:p>
            <a:r>
              <a:rPr lang="en-IN" sz="1800" dirty="0"/>
              <a:t>PLAN FOR SPRINT 4 </a:t>
            </a:r>
          </a:p>
        </p:txBody>
      </p:sp>
      <p:pic>
        <p:nvPicPr>
          <p:cNvPr id="5" name="Picture 4" descr="Green patterned leaves">
            <a:extLst>
              <a:ext uri="{FF2B5EF4-FFF2-40B4-BE49-F238E27FC236}">
                <a16:creationId xmlns="" xmlns:a16="http://schemas.microsoft.com/office/drawing/2014/main" id="{99E82341-1EFC-9665-43A0-E71FEAA91604}"/>
              </a:ext>
            </a:extLst>
          </p:cNvPr>
          <p:cNvPicPr>
            <a:picLocks noChangeAspect="1"/>
          </p:cNvPicPr>
          <p:nvPr/>
        </p:nvPicPr>
        <p:blipFill rotWithShape="1">
          <a:blip r:embed="rId2"/>
          <a:srcRect t="21997" b="21997"/>
          <a:stretch/>
        </p:blipFill>
        <p:spPr>
          <a:xfrm>
            <a:off x="664464" y="1497334"/>
            <a:ext cx="7815072" cy="2921597"/>
          </a:xfrm>
          <a:prstGeom prst="rect">
            <a:avLst/>
          </a:prstGeom>
          <a:noFill/>
        </p:spPr>
      </p:pic>
    </p:spTree>
    <p:extLst>
      <p:ext uri="{BB962C8B-B14F-4D97-AF65-F5344CB8AC3E}">
        <p14:creationId xmlns:p14="http://schemas.microsoft.com/office/powerpoint/2010/main" val="38461091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3E5B80-2434-8A15-0909-7E836C3F718D}"/>
              </a:ext>
            </a:extLst>
          </p:cNvPr>
          <p:cNvSpPr>
            <a:spLocks noGrp="1"/>
          </p:cNvSpPr>
          <p:nvPr>
            <p:ph type="title"/>
          </p:nvPr>
        </p:nvSpPr>
        <p:spPr/>
        <p:txBody>
          <a:bodyPr/>
          <a:lstStyle/>
          <a:p>
            <a:r>
              <a:rPr lang="en-IN" sz="1800" dirty="0"/>
              <a:t>PLAN FOR SPRINT 4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667" y="1234628"/>
            <a:ext cx="8013642" cy="3030897"/>
          </a:xfrm>
          <a:prstGeom prst="rect">
            <a:avLst/>
          </a:prstGeom>
        </p:spPr>
      </p:pic>
    </p:spTree>
    <p:extLst>
      <p:ext uri="{BB962C8B-B14F-4D97-AF65-F5344CB8AC3E}">
        <p14:creationId xmlns:p14="http://schemas.microsoft.com/office/powerpoint/2010/main" val="2664311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B86D7B-5507-64D3-C092-29E5C8A9CFD6}"/>
              </a:ext>
            </a:extLst>
          </p:cNvPr>
          <p:cNvSpPr>
            <a:spLocks noGrp="1"/>
          </p:cNvSpPr>
          <p:nvPr>
            <p:ph type="title"/>
          </p:nvPr>
        </p:nvSpPr>
        <p:spPr/>
        <p:txBody>
          <a:bodyPr/>
          <a:lstStyle/>
          <a:p>
            <a:r>
              <a:rPr lang="en-IN" dirty="0"/>
              <a:t>PROJECT DEMO</a:t>
            </a:r>
          </a:p>
        </p:txBody>
      </p:sp>
      <p:pic>
        <p:nvPicPr>
          <p:cNvPr id="3" name="Picture 2" descr="Green patterned leaves">
            <a:extLst>
              <a:ext uri="{FF2B5EF4-FFF2-40B4-BE49-F238E27FC236}">
                <a16:creationId xmlns="" xmlns:a16="http://schemas.microsoft.com/office/drawing/2014/main" id="{DE65BEA5-5458-A7BC-7873-A5E389918577}"/>
              </a:ext>
            </a:extLst>
          </p:cNvPr>
          <p:cNvPicPr>
            <a:picLocks noChangeAspect="1"/>
          </p:cNvPicPr>
          <p:nvPr/>
        </p:nvPicPr>
        <p:blipFill rotWithShape="1">
          <a:blip r:embed="rId2"/>
          <a:srcRect t="21997" b="21997"/>
          <a:stretch/>
        </p:blipFill>
        <p:spPr>
          <a:xfrm>
            <a:off x="557784" y="1421134"/>
            <a:ext cx="7815072" cy="2921597"/>
          </a:xfrm>
          <a:prstGeom prst="rect">
            <a:avLst/>
          </a:prstGeom>
          <a:noFill/>
        </p:spPr>
      </p:pic>
    </p:spTree>
    <p:extLst>
      <p:ext uri="{BB962C8B-B14F-4D97-AF65-F5344CB8AC3E}">
        <p14:creationId xmlns:p14="http://schemas.microsoft.com/office/powerpoint/2010/main" val="5293514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7577E2-5D4D-C3B3-7C9E-337476DCD14A}"/>
              </a:ext>
            </a:extLst>
          </p:cNvPr>
          <p:cNvSpPr>
            <a:spLocks noGrp="1"/>
          </p:cNvSpPr>
          <p:nvPr>
            <p:ph type="title"/>
          </p:nvPr>
        </p:nvSpPr>
        <p:spPr/>
        <p:txBody>
          <a:bodyPr/>
          <a:lstStyle/>
          <a:p>
            <a:r>
              <a:rPr lang="en-IN" dirty="0"/>
              <a:t>Show live demo </a:t>
            </a:r>
          </a:p>
        </p:txBody>
      </p:sp>
      <p:sp>
        <p:nvSpPr>
          <p:cNvPr id="3" name="Subtitle 2">
            <a:extLst>
              <a:ext uri="{FF2B5EF4-FFF2-40B4-BE49-F238E27FC236}">
                <a16:creationId xmlns="" xmlns:a16="http://schemas.microsoft.com/office/drawing/2014/main" id="{F6EFAC37-983B-E018-9067-A57F6938B02A}"/>
              </a:ext>
            </a:extLst>
          </p:cNvPr>
          <p:cNvSpPr>
            <a:spLocks noGrp="1"/>
          </p:cNvSpPr>
          <p:nvPr>
            <p:ph type="subTitle" idx="1"/>
          </p:nvPr>
        </p:nvSpPr>
        <p:spPr>
          <a:xfrm>
            <a:off x="1607762" y="2224278"/>
            <a:ext cx="5091742" cy="1189482"/>
          </a:xfrm>
        </p:spPr>
        <p:txBody>
          <a:bodyPr/>
          <a:lstStyle/>
          <a:p>
            <a:r>
              <a:rPr lang="en-IN" sz="1800" b="1" dirty="0" smtClean="0"/>
              <a:t>Live Demo is available on our Wiki Page</a:t>
            </a:r>
            <a:endParaRPr lang="en-IN" sz="1800" b="1" dirty="0"/>
          </a:p>
        </p:txBody>
      </p:sp>
      <p:sp>
        <p:nvSpPr>
          <p:cNvPr id="4" name="Star: 5 Points 3">
            <a:extLst>
              <a:ext uri="{FF2B5EF4-FFF2-40B4-BE49-F238E27FC236}">
                <a16:creationId xmlns="" xmlns:a16="http://schemas.microsoft.com/office/drawing/2014/main" id="{CAF01B0B-E466-B4F0-8D42-A7AE60E3ECA3}"/>
              </a:ext>
            </a:extLst>
          </p:cNvPr>
          <p:cNvSpPr/>
          <p:nvPr/>
        </p:nvSpPr>
        <p:spPr>
          <a:xfrm>
            <a:off x="182880" y="186390"/>
            <a:ext cx="731520" cy="441960"/>
          </a:xfrm>
          <a:prstGeom prst="star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224747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B86D7B-5507-64D3-C092-29E5C8A9CFD6}"/>
              </a:ext>
            </a:extLst>
          </p:cNvPr>
          <p:cNvSpPr>
            <a:spLocks noGrp="1"/>
          </p:cNvSpPr>
          <p:nvPr>
            <p:ph type="title"/>
          </p:nvPr>
        </p:nvSpPr>
        <p:spPr/>
        <p:txBody>
          <a:bodyPr/>
          <a:lstStyle/>
          <a:p>
            <a:r>
              <a:rPr lang="en-IN" dirty="0"/>
              <a:t>App screenshots </a:t>
            </a:r>
          </a:p>
        </p:txBody>
      </p:sp>
      <p:pic>
        <p:nvPicPr>
          <p:cNvPr id="3" name="Picture 2" descr="Green patterned leaves">
            <a:extLst>
              <a:ext uri="{FF2B5EF4-FFF2-40B4-BE49-F238E27FC236}">
                <a16:creationId xmlns="" xmlns:a16="http://schemas.microsoft.com/office/drawing/2014/main" id="{DE65BEA5-5458-A7BC-7873-A5E389918577}"/>
              </a:ext>
            </a:extLst>
          </p:cNvPr>
          <p:cNvPicPr>
            <a:picLocks noChangeAspect="1"/>
          </p:cNvPicPr>
          <p:nvPr/>
        </p:nvPicPr>
        <p:blipFill rotWithShape="1">
          <a:blip r:embed="rId2"/>
          <a:srcRect t="21997" b="21997"/>
          <a:stretch/>
        </p:blipFill>
        <p:spPr>
          <a:xfrm>
            <a:off x="557784" y="1421134"/>
            <a:ext cx="7815072" cy="2921597"/>
          </a:xfrm>
          <a:prstGeom prst="rect">
            <a:avLst/>
          </a:prstGeom>
          <a:noFill/>
        </p:spPr>
      </p:pic>
    </p:spTree>
    <p:extLst>
      <p:ext uri="{BB962C8B-B14F-4D97-AF65-F5344CB8AC3E}">
        <p14:creationId xmlns:p14="http://schemas.microsoft.com/office/powerpoint/2010/main" val="357756707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F9D54C-256E-A163-2973-47E37ED80F05}"/>
              </a:ext>
            </a:extLst>
          </p:cNvPr>
          <p:cNvSpPr>
            <a:spLocks noGrp="1"/>
          </p:cNvSpPr>
          <p:nvPr>
            <p:ph type="title"/>
          </p:nvPr>
        </p:nvSpPr>
        <p:spPr/>
        <p:txBody>
          <a:bodyPr/>
          <a:lstStyle/>
          <a:p>
            <a:r>
              <a:rPr lang="en-IN" sz="1800" dirty="0"/>
              <a:t>APPLICATION SCREENSHOT</a:t>
            </a:r>
          </a:p>
        </p:txBody>
      </p:sp>
      <p:sp>
        <p:nvSpPr>
          <p:cNvPr id="3" name="Subtitle 2">
            <a:extLst>
              <a:ext uri="{FF2B5EF4-FFF2-40B4-BE49-F238E27FC236}">
                <a16:creationId xmlns="" xmlns:a16="http://schemas.microsoft.com/office/drawing/2014/main" id="{557361BA-BA26-D270-7C56-C6894FE61CD9}"/>
              </a:ext>
            </a:extLst>
          </p:cNvPr>
          <p:cNvSpPr>
            <a:spLocks noGrp="1"/>
          </p:cNvSpPr>
          <p:nvPr>
            <p:ph type="subTitle" idx="4294967295"/>
          </p:nvPr>
        </p:nvSpPr>
        <p:spPr>
          <a:xfrm>
            <a:off x="211999" y="1576091"/>
            <a:ext cx="4741863" cy="3162300"/>
          </a:xfrm>
        </p:spPr>
        <p:txBody>
          <a:bodyPr/>
          <a:lstStyle/>
          <a:p>
            <a:pPr marL="0" indent="0" algn="just" rtl="0" eaLnBrk="1" latinLnBrk="0" hangingPunct="1">
              <a:spcBef>
                <a:spcPts val="0"/>
              </a:spcBef>
              <a:spcAft>
                <a:spcPts val="0"/>
              </a:spcAft>
              <a:buNone/>
            </a:pPr>
            <a:r>
              <a:rPr lang="en-US" sz="1000" kern="1200" spc="223" dirty="0">
                <a:solidFill>
                  <a:srgbClr val="11100E"/>
                </a:solidFill>
                <a:effectLst/>
                <a:latin typeface="Work Sans" pitchFamily="2" charset="0"/>
                <a:ea typeface="+mn-ea"/>
                <a:cs typeface="+mn-cs"/>
              </a:rPr>
              <a:t>- </a:t>
            </a:r>
            <a:r>
              <a:rPr lang="en-US" sz="1100" kern="1200" spc="223" dirty="0">
                <a:solidFill>
                  <a:srgbClr val="11100E"/>
                </a:solidFill>
                <a:effectLst/>
                <a:latin typeface="Work Sans" pitchFamily="2" charset="0"/>
                <a:ea typeface="+mn-ea"/>
                <a:cs typeface="+mn-cs"/>
              </a:rPr>
              <a:t>A welcoming header that introduces the user to the application, setting a positive and inviting tone.</a:t>
            </a:r>
            <a:endParaRPr lang="en-IN" sz="1100" dirty="0">
              <a:effectLst/>
              <a:latin typeface="Work Sans" pitchFamily="2" charset="0"/>
            </a:endParaRPr>
          </a:p>
          <a:p>
            <a:pPr marL="0" indent="0" algn="just" rtl="0" eaLnBrk="1" latinLnBrk="0" hangingPunct="1">
              <a:spcBef>
                <a:spcPts val="0"/>
              </a:spcBef>
              <a:spcAft>
                <a:spcPts val="0"/>
              </a:spcAft>
              <a:buNone/>
            </a:pPr>
            <a:r>
              <a:rPr lang="en-US" sz="1100" kern="1200" spc="223" dirty="0">
                <a:solidFill>
                  <a:srgbClr val="11100E"/>
                </a:solidFill>
                <a:effectLst/>
                <a:latin typeface="Work Sans" pitchFamily="2" charset="0"/>
                <a:ea typeface="+mn-ea"/>
                <a:cs typeface="+mn-cs"/>
              </a:rPr>
              <a:t>- A section featuring the latest news related to agriculture, keeping users informed about relevant updates and developments.</a:t>
            </a:r>
            <a:endParaRPr lang="en-IN" sz="1100" dirty="0">
              <a:effectLst/>
              <a:latin typeface="Work Sans" pitchFamily="2" charset="0"/>
            </a:endParaRPr>
          </a:p>
          <a:p>
            <a:pPr marL="0" indent="0" algn="just" rtl="0" eaLnBrk="1" latinLnBrk="0" hangingPunct="1">
              <a:spcBef>
                <a:spcPts val="0"/>
              </a:spcBef>
              <a:spcAft>
                <a:spcPts val="0"/>
              </a:spcAft>
              <a:buNone/>
            </a:pPr>
            <a:r>
              <a:rPr lang="en-US" sz="1100" kern="1200" spc="223" dirty="0">
                <a:solidFill>
                  <a:srgbClr val="11100E"/>
                </a:solidFill>
                <a:effectLst/>
                <a:latin typeface="Work Sans" pitchFamily="2" charset="0"/>
                <a:ea typeface="+mn-ea"/>
                <a:cs typeface="+mn-cs"/>
              </a:rPr>
              <a:t>- Various buttons strategically placed to redirect users to different pages within the application, providing easy access to specific features or sections.</a:t>
            </a:r>
            <a:endParaRPr lang="en-IN" sz="1100" kern="1200" spc="223" dirty="0">
              <a:solidFill>
                <a:srgbClr val="11100E"/>
              </a:solidFill>
              <a:latin typeface="Work Sans" pitchFamily="2" charset="0"/>
              <a:ea typeface="+mn-ea"/>
              <a:cs typeface="+mn-cs"/>
            </a:endParaRPr>
          </a:p>
          <a:p>
            <a:pPr marL="0" indent="0" algn="just" rtl="0" eaLnBrk="1" latinLnBrk="0" hangingPunct="1">
              <a:spcBef>
                <a:spcPts val="0"/>
              </a:spcBef>
              <a:spcAft>
                <a:spcPts val="0"/>
              </a:spcAft>
              <a:buNone/>
            </a:pPr>
            <a:r>
              <a:rPr lang="en-US" sz="1100" kern="1200" spc="223" dirty="0">
                <a:solidFill>
                  <a:srgbClr val="11100E"/>
                </a:solidFill>
                <a:effectLst/>
                <a:latin typeface="Work Sans" pitchFamily="2" charset="0"/>
                <a:ea typeface="+mn-ea"/>
                <a:cs typeface="+mn-cs"/>
              </a:rPr>
              <a:t>- Conveniently placed links or buttons that swiftly redirect users to the application's social media platforms.</a:t>
            </a:r>
            <a:endParaRPr lang="en-IN" sz="1100" dirty="0">
              <a:effectLst/>
              <a:latin typeface="Work Sans" pitchFamily="2" charset="0"/>
            </a:endParaRPr>
          </a:p>
          <a:p>
            <a:pPr marL="0" indent="0" algn="just" rtl="0" eaLnBrk="1" latinLnBrk="0" hangingPunct="1">
              <a:spcBef>
                <a:spcPts val="0"/>
              </a:spcBef>
              <a:spcAft>
                <a:spcPts val="0"/>
              </a:spcAft>
              <a:buNone/>
            </a:pPr>
            <a:r>
              <a:rPr lang="en-US" sz="1100" kern="1200" spc="223" dirty="0">
                <a:solidFill>
                  <a:srgbClr val="11100E"/>
                </a:solidFill>
                <a:effectLst/>
                <a:latin typeface="Work Sans" pitchFamily="2" charset="0"/>
                <a:ea typeface="+mn-ea"/>
                <a:cs typeface="+mn-cs"/>
              </a:rPr>
              <a:t>- A dedicated section showcasing statistics related to the application. </a:t>
            </a:r>
            <a:endParaRPr lang="en-IN" sz="1100" dirty="0">
              <a:effectLst/>
              <a:latin typeface="Work Sans" pitchFamily="2" charset="0"/>
            </a:endParaRPr>
          </a:p>
          <a:p>
            <a:pPr algn="just"/>
            <a:endParaRPr lang="en-IN" sz="1000" dirty="0">
              <a:latin typeface="Work Sans" pitchFamily="2" charset="0"/>
            </a:endParaRPr>
          </a:p>
        </p:txBody>
      </p:sp>
      <p:pic>
        <p:nvPicPr>
          <p:cNvPr id="4" name="Picture 3">
            <a:extLst>
              <a:ext uri="{FF2B5EF4-FFF2-40B4-BE49-F238E27FC236}">
                <a16:creationId xmlns="" xmlns:a16="http://schemas.microsoft.com/office/drawing/2014/main" id="{B9F6F5CD-0650-553A-0CB7-2E797659DB29}"/>
              </a:ext>
            </a:extLst>
          </p:cNvPr>
          <p:cNvPicPr>
            <a:picLocks noChangeAspect="1"/>
          </p:cNvPicPr>
          <p:nvPr/>
        </p:nvPicPr>
        <p:blipFill rotWithShape="1">
          <a:blip r:embed="rId2">
            <a:extLst>
              <a:ext uri="{28A0092B-C50C-407E-A947-70E740481C1C}">
                <a14:useLocalDpi xmlns:a14="http://schemas.microsoft.com/office/drawing/2010/main" val="0"/>
              </a:ext>
            </a:extLst>
          </a:blip>
          <a:srcRect b="11622"/>
          <a:stretch/>
        </p:blipFill>
        <p:spPr>
          <a:xfrm>
            <a:off x="5384800" y="1128850"/>
            <a:ext cx="3547201" cy="3526970"/>
          </a:xfrm>
          <a:prstGeom prst="rect">
            <a:avLst/>
          </a:prstGeom>
        </p:spPr>
      </p:pic>
      <p:sp>
        <p:nvSpPr>
          <p:cNvPr id="5" name="TextBox 10">
            <a:extLst>
              <a:ext uri="{FF2B5EF4-FFF2-40B4-BE49-F238E27FC236}">
                <a16:creationId xmlns="" xmlns:a16="http://schemas.microsoft.com/office/drawing/2014/main" id="{CBD465E3-6465-6D85-BF7E-04A701CFF29D}"/>
              </a:ext>
            </a:extLst>
          </p:cNvPr>
          <p:cNvSpPr txBox="1"/>
          <p:nvPr/>
        </p:nvSpPr>
        <p:spPr>
          <a:xfrm>
            <a:off x="-584433" y="1176600"/>
            <a:ext cx="3375378" cy="246221"/>
          </a:xfrm>
          <a:prstGeom prst="rect">
            <a:avLst/>
          </a:prstGeom>
        </p:spPr>
        <p:txBody>
          <a:bodyPr wrap="square" lIns="0" tIns="0" rIns="0" bIns="0" rtlCol="0" anchor="t">
            <a:spAutoFit/>
          </a:bodyPr>
          <a:lstStyle/>
          <a:p>
            <a:pPr algn="ctr"/>
            <a:r>
              <a:rPr lang="en-US" sz="1600" b="1" u="sng" spc="489" dirty="0">
                <a:solidFill>
                  <a:srgbClr val="191919"/>
                </a:solidFill>
                <a:latin typeface="Work Sans" pitchFamily="2" charset="0"/>
              </a:rPr>
              <a:t>HOMEPAGE</a:t>
            </a:r>
            <a:endParaRPr lang="en-US" sz="1600" b="1" u="sng" spc="489" dirty="0">
              <a:solidFill>
                <a:srgbClr val="FFFEFE"/>
              </a:solidFill>
              <a:latin typeface="Work Sans" pitchFamily="2" charset="0"/>
            </a:endParaRPr>
          </a:p>
        </p:txBody>
      </p:sp>
      <p:sp>
        <p:nvSpPr>
          <p:cNvPr id="6" name="TextBox 10">
            <a:extLst>
              <a:ext uri="{FF2B5EF4-FFF2-40B4-BE49-F238E27FC236}">
                <a16:creationId xmlns="" xmlns:a16="http://schemas.microsoft.com/office/drawing/2014/main" id="{58B692CE-2335-7DDC-DA15-A94690F15608}"/>
              </a:ext>
            </a:extLst>
          </p:cNvPr>
          <p:cNvSpPr txBox="1"/>
          <p:nvPr/>
        </p:nvSpPr>
        <p:spPr>
          <a:xfrm>
            <a:off x="6030456" y="4738391"/>
            <a:ext cx="2255887" cy="184666"/>
          </a:xfrm>
          <a:prstGeom prst="rect">
            <a:avLst/>
          </a:prstGeom>
        </p:spPr>
        <p:txBody>
          <a:bodyPr wrap="square" lIns="0" tIns="0" rIns="0" bIns="0" rtlCol="0" anchor="t">
            <a:spAutoFit/>
          </a:bodyPr>
          <a:lstStyle/>
          <a:p>
            <a:pPr algn="ctr"/>
            <a:r>
              <a:rPr lang="en-US" sz="1200" spc="489" dirty="0">
                <a:solidFill>
                  <a:srgbClr val="191919"/>
                </a:solidFill>
                <a:latin typeface="+mn-lt"/>
              </a:rPr>
              <a:t>HOMEPAGE</a:t>
            </a:r>
            <a:endParaRPr lang="en-US" sz="1200" spc="489" dirty="0">
              <a:solidFill>
                <a:srgbClr val="FFFEFE"/>
              </a:solidFill>
              <a:latin typeface="+mn-lt"/>
            </a:endParaRPr>
          </a:p>
        </p:txBody>
      </p:sp>
    </p:spTree>
    <p:extLst>
      <p:ext uri="{BB962C8B-B14F-4D97-AF65-F5344CB8AC3E}">
        <p14:creationId xmlns:p14="http://schemas.microsoft.com/office/powerpoint/2010/main" val="21346124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4EC222-53B8-1B5C-6D47-8E4409DE3E28}"/>
              </a:ext>
            </a:extLst>
          </p:cNvPr>
          <p:cNvSpPr>
            <a:spLocks noGrp="1"/>
          </p:cNvSpPr>
          <p:nvPr>
            <p:ph type="title"/>
          </p:nvPr>
        </p:nvSpPr>
        <p:spPr/>
        <p:txBody>
          <a:bodyPr/>
          <a:lstStyle/>
          <a:p>
            <a:r>
              <a:rPr lang="en-IN" sz="1800" dirty="0"/>
              <a:t>APPLICATION SCREENSHOT</a:t>
            </a:r>
            <a:r>
              <a:rPr lang="en-IN" dirty="0"/>
              <a:t> </a:t>
            </a:r>
          </a:p>
        </p:txBody>
      </p:sp>
      <p:sp>
        <p:nvSpPr>
          <p:cNvPr id="6" name="TextBox 9">
            <a:extLst>
              <a:ext uri="{FF2B5EF4-FFF2-40B4-BE49-F238E27FC236}">
                <a16:creationId xmlns="" xmlns:a16="http://schemas.microsoft.com/office/drawing/2014/main" id="{F8387DDE-E3FD-C3CB-C2E5-527F1A404525}"/>
              </a:ext>
            </a:extLst>
          </p:cNvPr>
          <p:cNvSpPr txBox="1"/>
          <p:nvPr/>
        </p:nvSpPr>
        <p:spPr>
          <a:xfrm>
            <a:off x="0" y="1299463"/>
            <a:ext cx="5448300" cy="2939266"/>
          </a:xfrm>
          <a:prstGeom prst="rect">
            <a:avLst/>
          </a:prstGeom>
        </p:spPr>
        <p:txBody>
          <a:bodyPr wrap="square" lIns="0" tIns="0" rIns="0" bIns="0" rtlCol="0" anchor="t">
            <a:spAutoFit/>
          </a:bodyPr>
          <a:lstStyle/>
          <a:p>
            <a:pPr marL="245777" lvl="1"/>
            <a:r>
              <a:rPr lang="en-US" sz="1600" b="1" u="sng" spc="223" dirty="0">
                <a:solidFill>
                  <a:srgbClr val="11100E"/>
                </a:solidFill>
                <a:latin typeface="Work Sans" pitchFamily="2" charset="0"/>
              </a:rPr>
              <a:t>ABOUT US PAGE</a:t>
            </a:r>
          </a:p>
          <a:p>
            <a:pPr marL="245777" lvl="1"/>
            <a:endParaRPr lang="en-US" sz="1000" spc="223" dirty="0">
              <a:solidFill>
                <a:srgbClr val="11100E"/>
              </a:solidFill>
              <a:latin typeface="Work Sans" pitchFamily="2" charset="0"/>
            </a:endParaRPr>
          </a:p>
          <a:p>
            <a:pPr marL="245777" lvl="1" algn="just"/>
            <a:r>
              <a:rPr kumimoji="0" lang="en-US" sz="1000" b="0" i="0" u="none" strike="noStrike" kern="1200" cap="none" spc="223" normalizeH="0" baseline="0" noProof="0" dirty="0">
                <a:ln>
                  <a:noFill/>
                </a:ln>
                <a:solidFill>
                  <a:srgbClr val="11100E"/>
                </a:solidFill>
                <a:effectLst/>
                <a:uLnTx/>
                <a:uFillTx/>
                <a:latin typeface="Work Sans" pitchFamily="2" charset="0"/>
                <a:ea typeface="+mn-ea"/>
                <a:cs typeface="+mn-cs"/>
              </a:rPr>
              <a:t>- </a:t>
            </a:r>
            <a:r>
              <a:rPr kumimoji="0" lang="en-US" sz="1100" b="0" i="0" u="none" strike="noStrike" kern="1200" cap="none" spc="223" normalizeH="0" baseline="0" noProof="0" dirty="0">
                <a:ln>
                  <a:noFill/>
                </a:ln>
                <a:solidFill>
                  <a:srgbClr val="11100E"/>
                </a:solidFill>
                <a:effectLst/>
                <a:uLnTx/>
                <a:uFillTx/>
                <a:latin typeface="Work Sans" pitchFamily="2" charset="0"/>
                <a:ea typeface="+mn-ea"/>
                <a:cs typeface="+mn-cs"/>
              </a:rPr>
              <a:t>A friendly and inviting introduction at the top of the page, creating a positive tone and making users feel welcomed upon entering the application.</a:t>
            </a:r>
          </a:p>
          <a:p>
            <a:pPr marL="245777" lvl="1" algn="just"/>
            <a:r>
              <a:rPr kumimoji="0" lang="en-US" sz="1100" b="0" i="0" u="none" strike="noStrike" kern="1200" cap="none" spc="223" normalizeH="0" baseline="0" noProof="0" dirty="0">
                <a:ln>
                  <a:noFill/>
                </a:ln>
                <a:solidFill>
                  <a:srgbClr val="11100E"/>
                </a:solidFill>
                <a:effectLst/>
                <a:uLnTx/>
                <a:uFillTx/>
                <a:latin typeface="Work Sans" pitchFamily="2" charset="0"/>
                <a:ea typeface="+mn-ea"/>
                <a:cs typeface="+mn-cs"/>
              </a:rPr>
              <a:t>- Clearly labeled tabs, such as 'Home,' 'Area Details,' 'About Us,' etc., facilitating easy navigation and ensuring users can quickly access specific sections of the application.</a:t>
            </a:r>
          </a:p>
          <a:p>
            <a:pPr marL="245777" lvl="1" algn="just"/>
            <a:r>
              <a:rPr kumimoji="0" lang="en-US" sz="1100" b="0" i="0" u="none" strike="noStrike" kern="1200" cap="none" spc="223" normalizeH="0" baseline="0" noProof="0" dirty="0">
                <a:ln>
                  <a:noFill/>
                </a:ln>
                <a:solidFill>
                  <a:srgbClr val="11100E"/>
                </a:solidFill>
                <a:effectLst/>
                <a:uLnTx/>
                <a:uFillTx/>
                <a:latin typeface="Work Sans" pitchFamily="2" charset="0"/>
                <a:ea typeface="+mn-ea"/>
                <a:cs typeface="+mn-cs"/>
              </a:rPr>
              <a:t>- A dedicated portion of the page explaining the reasons for users to choose the application. This section likely highlights the unique features, benefits, or values that set the application apart.</a:t>
            </a:r>
          </a:p>
          <a:p>
            <a:pPr marL="245777" lvl="1" algn="just"/>
            <a:r>
              <a:rPr kumimoji="0" lang="en-US" sz="1100" b="0" i="0" u="none" strike="noStrike" kern="1200" cap="none" spc="223" normalizeH="0" baseline="0" noProof="0" dirty="0">
                <a:ln>
                  <a:noFill/>
                </a:ln>
                <a:solidFill>
                  <a:srgbClr val="11100E"/>
                </a:solidFill>
                <a:effectLst/>
                <a:uLnTx/>
                <a:uFillTx/>
                <a:latin typeface="Work Sans" pitchFamily="2" charset="0"/>
                <a:ea typeface="+mn-ea"/>
                <a:cs typeface="+mn-cs"/>
              </a:rPr>
              <a:t>- Information about the application's team, providing users with insights into the individuals behind the scenes. This personal touch can enhance trust and connection.</a:t>
            </a:r>
          </a:p>
        </p:txBody>
      </p:sp>
      <p:pic>
        <p:nvPicPr>
          <p:cNvPr id="7" name="Picture 6">
            <a:extLst>
              <a:ext uri="{FF2B5EF4-FFF2-40B4-BE49-F238E27FC236}">
                <a16:creationId xmlns="" xmlns:a16="http://schemas.microsoft.com/office/drawing/2014/main" id="{B3BD3998-CF42-1025-75C4-F12F2F0D11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5960"/>
          <a:stretch/>
        </p:blipFill>
        <p:spPr>
          <a:xfrm>
            <a:off x="5920741" y="1153739"/>
            <a:ext cx="2863426" cy="2977267"/>
          </a:xfrm>
          <a:prstGeom prst="rect">
            <a:avLst/>
          </a:prstGeom>
        </p:spPr>
      </p:pic>
      <p:sp>
        <p:nvSpPr>
          <p:cNvPr id="12" name="TextBox 10">
            <a:extLst>
              <a:ext uri="{FF2B5EF4-FFF2-40B4-BE49-F238E27FC236}">
                <a16:creationId xmlns="" xmlns:a16="http://schemas.microsoft.com/office/drawing/2014/main" id="{90B5F070-7961-4251-DE48-989E4B662BA8}"/>
              </a:ext>
            </a:extLst>
          </p:cNvPr>
          <p:cNvSpPr txBox="1"/>
          <p:nvPr/>
        </p:nvSpPr>
        <p:spPr>
          <a:xfrm>
            <a:off x="6224510" y="4513500"/>
            <a:ext cx="2255887" cy="184666"/>
          </a:xfrm>
          <a:prstGeom prst="rect">
            <a:avLst/>
          </a:prstGeom>
        </p:spPr>
        <p:txBody>
          <a:bodyPr wrap="square" lIns="0" tIns="0" rIns="0" bIns="0" rtlCol="0" anchor="t">
            <a:spAutoFit/>
          </a:bodyPr>
          <a:lstStyle/>
          <a:p>
            <a:pPr algn="ctr"/>
            <a:r>
              <a:rPr lang="en-US" sz="1200" spc="489" dirty="0">
                <a:solidFill>
                  <a:srgbClr val="191919"/>
                </a:solidFill>
                <a:latin typeface="+mn-lt"/>
              </a:rPr>
              <a:t>ABOUT US</a:t>
            </a:r>
            <a:endParaRPr lang="en-US" sz="1200" spc="489" dirty="0">
              <a:solidFill>
                <a:srgbClr val="FFFEFE"/>
              </a:solidFill>
              <a:latin typeface="+mn-lt"/>
            </a:endParaRPr>
          </a:p>
        </p:txBody>
      </p:sp>
    </p:spTree>
    <p:extLst>
      <p:ext uri="{BB962C8B-B14F-4D97-AF65-F5344CB8AC3E}">
        <p14:creationId xmlns:p14="http://schemas.microsoft.com/office/powerpoint/2010/main" val="366379858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341340-EE70-1848-46F9-6AA00649D5B0}"/>
              </a:ext>
            </a:extLst>
          </p:cNvPr>
          <p:cNvSpPr>
            <a:spLocks noGrp="1"/>
          </p:cNvSpPr>
          <p:nvPr>
            <p:ph type="title"/>
          </p:nvPr>
        </p:nvSpPr>
        <p:spPr/>
        <p:txBody>
          <a:bodyPr/>
          <a:lstStyle/>
          <a:p>
            <a:r>
              <a:rPr lang="en-IN" sz="1800" dirty="0"/>
              <a:t>APPLICATION SCREENSHOT</a:t>
            </a:r>
            <a:endParaRPr lang="en-IN" dirty="0"/>
          </a:p>
        </p:txBody>
      </p:sp>
      <p:pic>
        <p:nvPicPr>
          <p:cNvPr id="4" name="Picture 3">
            <a:extLst>
              <a:ext uri="{FF2B5EF4-FFF2-40B4-BE49-F238E27FC236}">
                <a16:creationId xmlns="" xmlns:a16="http://schemas.microsoft.com/office/drawing/2014/main" id="{55B9B690-6F44-8671-7F47-8189BAB866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2874"/>
          <a:stretch/>
        </p:blipFill>
        <p:spPr>
          <a:xfrm>
            <a:off x="5570220" y="1307882"/>
            <a:ext cx="2862297" cy="3005850"/>
          </a:xfrm>
          <a:prstGeom prst="rect">
            <a:avLst/>
          </a:prstGeom>
        </p:spPr>
      </p:pic>
      <p:sp>
        <p:nvSpPr>
          <p:cNvPr id="5" name="TextBox 4">
            <a:extLst>
              <a:ext uri="{FF2B5EF4-FFF2-40B4-BE49-F238E27FC236}">
                <a16:creationId xmlns="" xmlns:a16="http://schemas.microsoft.com/office/drawing/2014/main" id="{A2F211F5-5C1A-9F27-0A72-41D5C47B7DB0}"/>
              </a:ext>
            </a:extLst>
          </p:cNvPr>
          <p:cNvSpPr txBox="1"/>
          <p:nvPr/>
        </p:nvSpPr>
        <p:spPr>
          <a:xfrm>
            <a:off x="0" y="1301987"/>
            <a:ext cx="4991100" cy="2369880"/>
          </a:xfrm>
          <a:prstGeom prst="rect">
            <a:avLst/>
          </a:prstGeom>
          <a:noFill/>
        </p:spPr>
        <p:txBody>
          <a:bodyPr wrap="square">
            <a:spAutoFit/>
          </a:bodyPr>
          <a:lstStyle/>
          <a:p>
            <a:pPr marL="245777" lvl="1"/>
            <a:r>
              <a:rPr lang="en-US" sz="1800" b="1" u="sng" spc="223" dirty="0">
                <a:solidFill>
                  <a:srgbClr val="11100E"/>
                </a:solidFill>
                <a:latin typeface="Work Sans" pitchFamily="2" charset="0"/>
              </a:rPr>
              <a:t>AREA DETAILS</a:t>
            </a:r>
          </a:p>
          <a:p>
            <a:pPr marL="245777" lvl="1"/>
            <a:endParaRPr lang="en-US" sz="1000" spc="223" dirty="0">
              <a:solidFill>
                <a:srgbClr val="11100E"/>
              </a:solidFill>
              <a:latin typeface="Work Sans" pitchFamily="2" charset="0"/>
            </a:endParaRPr>
          </a:p>
          <a:p>
            <a:pPr marL="245777" lvl="1"/>
            <a:r>
              <a:rPr lang="en-US" sz="1000" spc="223" dirty="0">
                <a:solidFill>
                  <a:srgbClr val="11100E"/>
                </a:solidFill>
                <a:latin typeface="Work Sans" pitchFamily="2" charset="0"/>
              </a:rPr>
              <a:t>- User-friendly interface allowing users to select their desired area, enhancing customization and providing relevant information based on geographical preferences.</a:t>
            </a:r>
          </a:p>
          <a:p>
            <a:pPr marL="245777" lvl="1"/>
            <a:r>
              <a:rPr lang="en-US" sz="1000" spc="223" dirty="0">
                <a:solidFill>
                  <a:srgbClr val="11100E"/>
                </a:solidFill>
                <a:latin typeface="Work Sans" pitchFamily="2" charset="0"/>
              </a:rPr>
              <a:t>- Detailed information on the soil types in the selected area, aiding users in understanding the soil composition and its suitability for different types of plantations.</a:t>
            </a:r>
          </a:p>
          <a:p>
            <a:pPr marL="245777" lvl="1"/>
            <a:r>
              <a:rPr lang="en-US" sz="1000" spc="223" dirty="0">
                <a:solidFill>
                  <a:srgbClr val="11100E"/>
                </a:solidFill>
                <a:latin typeface="Work Sans" pitchFamily="2" charset="0"/>
              </a:rPr>
              <a:t>- A section suggesting suitable plantations for the chosen area, helping users make informed decisions about what crops or plants thrive in the specific soil conditions of their selected region.</a:t>
            </a:r>
            <a:endParaRPr lang="en-US" sz="1000" b="1" u="none" spc="223" dirty="0">
              <a:solidFill>
                <a:srgbClr val="11100E"/>
              </a:solidFill>
              <a:latin typeface="Work Sans" pitchFamily="2" charset="0"/>
            </a:endParaRPr>
          </a:p>
        </p:txBody>
      </p:sp>
      <p:sp>
        <p:nvSpPr>
          <p:cNvPr id="13" name="TextBox 10">
            <a:extLst>
              <a:ext uri="{FF2B5EF4-FFF2-40B4-BE49-F238E27FC236}">
                <a16:creationId xmlns="" xmlns:a16="http://schemas.microsoft.com/office/drawing/2014/main" id="{90DC26A5-6283-864B-E22B-561ADAB748E6}"/>
              </a:ext>
            </a:extLst>
          </p:cNvPr>
          <p:cNvSpPr txBox="1"/>
          <p:nvPr/>
        </p:nvSpPr>
        <p:spPr>
          <a:xfrm>
            <a:off x="5873424" y="4421167"/>
            <a:ext cx="2255887" cy="184666"/>
          </a:xfrm>
          <a:prstGeom prst="rect">
            <a:avLst/>
          </a:prstGeom>
        </p:spPr>
        <p:txBody>
          <a:bodyPr wrap="square" lIns="0" tIns="0" rIns="0" bIns="0" rtlCol="0" anchor="t">
            <a:spAutoFit/>
          </a:bodyPr>
          <a:lstStyle/>
          <a:p>
            <a:pPr algn="ctr"/>
            <a:r>
              <a:rPr lang="en-US" sz="1200" spc="489" dirty="0">
                <a:solidFill>
                  <a:srgbClr val="191919"/>
                </a:solidFill>
                <a:latin typeface="+mn-lt"/>
              </a:rPr>
              <a:t>Area Details</a:t>
            </a:r>
            <a:endParaRPr lang="en-US" sz="1200" spc="489" dirty="0">
              <a:solidFill>
                <a:srgbClr val="FFFEFE"/>
              </a:solidFill>
              <a:latin typeface="+mn-lt"/>
            </a:endParaRPr>
          </a:p>
        </p:txBody>
      </p:sp>
    </p:spTree>
    <p:extLst>
      <p:ext uri="{BB962C8B-B14F-4D97-AF65-F5344CB8AC3E}">
        <p14:creationId xmlns:p14="http://schemas.microsoft.com/office/powerpoint/2010/main" val="10979136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4E065E-8D12-22DB-A1FF-87B7BBACB253}"/>
              </a:ext>
            </a:extLst>
          </p:cNvPr>
          <p:cNvSpPr>
            <a:spLocks noGrp="1"/>
          </p:cNvSpPr>
          <p:nvPr>
            <p:ph type="title"/>
          </p:nvPr>
        </p:nvSpPr>
        <p:spPr/>
        <p:txBody>
          <a:bodyPr/>
          <a:lstStyle/>
          <a:p>
            <a:r>
              <a:rPr lang="en-IN" sz="1800" dirty="0"/>
              <a:t>APPLICATION SCREENSHOT</a:t>
            </a:r>
          </a:p>
        </p:txBody>
      </p:sp>
      <p:sp>
        <p:nvSpPr>
          <p:cNvPr id="4" name="TextBox 3">
            <a:extLst>
              <a:ext uri="{FF2B5EF4-FFF2-40B4-BE49-F238E27FC236}">
                <a16:creationId xmlns="" xmlns:a16="http://schemas.microsoft.com/office/drawing/2014/main" id="{B0C1A422-EB05-A8AA-357D-E98DB325BEF6}"/>
              </a:ext>
            </a:extLst>
          </p:cNvPr>
          <p:cNvSpPr txBox="1"/>
          <p:nvPr/>
        </p:nvSpPr>
        <p:spPr>
          <a:xfrm>
            <a:off x="102870" y="1371421"/>
            <a:ext cx="4991100" cy="2677656"/>
          </a:xfrm>
          <a:prstGeom prst="rect">
            <a:avLst/>
          </a:prstGeom>
          <a:noFill/>
        </p:spPr>
        <p:txBody>
          <a:bodyPr wrap="square">
            <a:spAutoFit/>
          </a:bodyPr>
          <a:lstStyle/>
          <a:p>
            <a:pPr marL="245777" lvl="1" algn="just"/>
            <a:r>
              <a:rPr lang="en-US" sz="1800" b="1" u="sng" spc="223" dirty="0">
                <a:solidFill>
                  <a:srgbClr val="11100E"/>
                </a:solidFill>
                <a:latin typeface="Work Sans" pitchFamily="2" charset="0"/>
              </a:rPr>
              <a:t>WEATHER FORECAST PAGE</a:t>
            </a:r>
          </a:p>
          <a:p>
            <a:pPr marL="245777" lvl="1" algn="just"/>
            <a:endParaRPr lang="en-US" sz="1000" spc="223" dirty="0">
              <a:solidFill>
                <a:srgbClr val="11100E"/>
              </a:solidFill>
              <a:latin typeface="Work Sans" pitchFamily="2" charset="0"/>
            </a:endParaRPr>
          </a:p>
          <a:p>
            <a:pPr marL="245777" lvl="1" algn="just"/>
            <a:r>
              <a:rPr kumimoji="0" lang="en-US" sz="1000" b="0" i="0" u="none" strike="noStrike" kern="1200" cap="none" spc="223" normalizeH="0" baseline="0" noProof="0" dirty="0">
                <a:ln>
                  <a:noFill/>
                </a:ln>
                <a:solidFill>
                  <a:srgbClr val="11100E"/>
                </a:solidFill>
                <a:effectLst/>
                <a:uLnTx/>
                <a:uFillTx/>
                <a:latin typeface="Work Sans" pitchFamily="2" charset="0"/>
                <a:ea typeface="+mn-ea"/>
                <a:cs typeface="+mn-cs"/>
              </a:rPr>
              <a:t>- An interactive feature allowing users to choose a specific area for which they want to check the weather forecast, providing localized and relevant information.</a:t>
            </a:r>
          </a:p>
          <a:p>
            <a:pPr marL="245777" lvl="1" algn="just"/>
            <a:r>
              <a:rPr kumimoji="0" lang="en-US" sz="1000" b="0" i="0" u="none" strike="noStrike" kern="1200" cap="none" spc="223" normalizeH="0" baseline="0" noProof="0" dirty="0">
                <a:ln>
                  <a:noFill/>
                </a:ln>
                <a:solidFill>
                  <a:srgbClr val="11100E"/>
                </a:solidFill>
                <a:effectLst/>
                <a:uLnTx/>
                <a:uFillTx/>
                <a:latin typeface="Work Sans" pitchFamily="2" charset="0"/>
                <a:ea typeface="+mn-ea"/>
                <a:cs typeface="+mn-cs"/>
              </a:rPr>
              <a:t>- A visually appealing and user-friendly layout that facilitates easy comprehension of weather data, enhancing the overall user experience.</a:t>
            </a:r>
          </a:p>
          <a:p>
            <a:pPr marL="245777" lvl="1" algn="just"/>
            <a:r>
              <a:rPr kumimoji="0" lang="en-US" sz="1000" b="0" i="0" u="none" strike="noStrike" kern="1200" cap="none" spc="223" normalizeH="0" baseline="0" noProof="0" dirty="0">
                <a:ln>
                  <a:noFill/>
                </a:ln>
                <a:solidFill>
                  <a:srgbClr val="11100E"/>
                </a:solidFill>
                <a:effectLst/>
                <a:uLnTx/>
                <a:uFillTx/>
                <a:latin typeface="Work Sans" pitchFamily="2" charset="0"/>
                <a:ea typeface="+mn-ea"/>
                <a:cs typeface="+mn-cs"/>
              </a:rPr>
              <a:t>- The ability to refresh or update the weather information in real-time, keeping users informed with the latest and most accurate forecasts.</a:t>
            </a:r>
          </a:p>
          <a:p>
            <a:pPr marL="245777" lvl="1" algn="just"/>
            <a:r>
              <a:rPr kumimoji="0" lang="en-US" sz="1000" b="0" i="0" u="none" strike="noStrike" kern="1200" cap="none" spc="223" normalizeH="0" baseline="0" noProof="0" dirty="0">
                <a:ln>
                  <a:noFill/>
                </a:ln>
                <a:solidFill>
                  <a:srgbClr val="11100E"/>
                </a:solidFill>
                <a:effectLst/>
                <a:uLnTx/>
                <a:uFillTx/>
                <a:latin typeface="Work Sans" pitchFamily="2" charset="0"/>
                <a:ea typeface="+mn-ea"/>
                <a:cs typeface="+mn-cs"/>
              </a:rPr>
              <a:t>- Design considerations to ensure the weather forecast page is accessible and user-friendly across various devices, including desktops, tablets, and cell phones.</a:t>
            </a:r>
          </a:p>
        </p:txBody>
      </p:sp>
      <p:pic>
        <p:nvPicPr>
          <p:cNvPr id="5" name="Picture 4">
            <a:extLst>
              <a:ext uri="{FF2B5EF4-FFF2-40B4-BE49-F238E27FC236}">
                <a16:creationId xmlns="" xmlns:a16="http://schemas.microsoft.com/office/drawing/2014/main" id="{5FF6740B-B56F-5556-373B-48E858B938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8272"/>
          <a:stretch/>
        </p:blipFill>
        <p:spPr>
          <a:xfrm>
            <a:off x="5943600" y="1371421"/>
            <a:ext cx="2845929" cy="3005850"/>
          </a:xfrm>
          <a:prstGeom prst="rect">
            <a:avLst/>
          </a:prstGeom>
        </p:spPr>
      </p:pic>
      <p:sp>
        <p:nvSpPr>
          <p:cNvPr id="14" name="TextBox 10">
            <a:extLst>
              <a:ext uri="{FF2B5EF4-FFF2-40B4-BE49-F238E27FC236}">
                <a16:creationId xmlns="" xmlns:a16="http://schemas.microsoft.com/office/drawing/2014/main" id="{B7358ED9-14F9-17B7-90C6-513755E1392C}"/>
              </a:ext>
            </a:extLst>
          </p:cNvPr>
          <p:cNvSpPr txBox="1"/>
          <p:nvPr/>
        </p:nvSpPr>
        <p:spPr>
          <a:xfrm>
            <a:off x="6093310" y="4439444"/>
            <a:ext cx="2522367" cy="184666"/>
          </a:xfrm>
          <a:prstGeom prst="rect">
            <a:avLst/>
          </a:prstGeom>
        </p:spPr>
        <p:txBody>
          <a:bodyPr wrap="square" lIns="0" tIns="0" rIns="0" bIns="0" rtlCol="0" anchor="t">
            <a:spAutoFit/>
          </a:bodyPr>
          <a:lstStyle/>
          <a:p>
            <a:pPr algn="ctr"/>
            <a:r>
              <a:rPr lang="en-US" sz="1200" spc="489" dirty="0">
                <a:solidFill>
                  <a:srgbClr val="191919"/>
                </a:solidFill>
                <a:latin typeface="+mn-lt"/>
              </a:rPr>
              <a:t>Weather Details</a:t>
            </a:r>
            <a:endParaRPr lang="en-US" sz="1200" spc="489" dirty="0">
              <a:solidFill>
                <a:srgbClr val="FFFEFE"/>
              </a:solidFill>
              <a:latin typeface="+mn-lt"/>
            </a:endParaRPr>
          </a:p>
        </p:txBody>
      </p:sp>
    </p:spTree>
    <p:extLst>
      <p:ext uri="{BB962C8B-B14F-4D97-AF65-F5344CB8AC3E}">
        <p14:creationId xmlns:p14="http://schemas.microsoft.com/office/powerpoint/2010/main" val="424469212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DE8042-A70C-37EF-89C4-F5F537CA8AFB}"/>
              </a:ext>
            </a:extLst>
          </p:cNvPr>
          <p:cNvSpPr>
            <a:spLocks noGrp="1"/>
          </p:cNvSpPr>
          <p:nvPr>
            <p:ph type="title"/>
          </p:nvPr>
        </p:nvSpPr>
        <p:spPr>
          <a:xfrm>
            <a:off x="327660" y="584280"/>
            <a:ext cx="5185500" cy="951000"/>
          </a:xfrm>
        </p:spPr>
        <p:txBody>
          <a:bodyPr/>
          <a:lstStyle/>
          <a:p>
            <a:r>
              <a:rPr lang="en-IN" dirty="0"/>
              <a:t>Technical Paper </a:t>
            </a:r>
          </a:p>
        </p:txBody>
      </p:sp>
      <p:pic>
        <p:nvPicPr>
          <p:cNvPr id="5" name="Picture 4">
            <a:extLst>
              <a:ext uri="{FF2B5EF4-FFF2-40B4-BE49-F238E27FC236}">
                <a16:creationId xmlns="" xmlns:a16="http://schemas.microsoft.com/office/drawing/2014/main" id="{3E515C2F-40E5-3DBA-224E-E87118296D03}"/>
              </a:ext>
            </a:extLst>
          </p:cNvPr>
          <p:cNvPicPr>
            <a:picLocks noChangeAspect="1"/>
          </p:cNvPicPr>
          <p:nvPr/>
        </p:nvPicPr>
        <p:blipFill>
          <a:blip r:embed="rId2"/>
          <a:stretch>
            <a:fillRect/>
          </a:stretch>
        </p:blipFill>
        <p:spPr>
          <a:xfrm>
            <a:off x="1783080" y="1164654"/>
            <a:ext cx="4857482" cy="3782083"/>
          </a:xfrm>
          <a:prstGeom prst="rect">
            <a:avLst/>
          </a:prstGeom>
        </p:spPr>
      </p:pic>
    </p:spTree>
    <p:extLst>
      <p:ext uri="{BB962C8B-B14F-4D97-AF65-F5344CB8AC3E}">
        <p14:creationId xmlns:p14="http://schemas.microsoft.com/office/powerpoint/2010/main" val="8284526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96"/>
        <p:cNvGrpSpPr/>
        <p:nvPr/>
      </p:nvGrpSpPr>
      <p:grpSpPr>
        <a:xfrm>
          <a:off x="0" y="0"/>
          <a:ext cx="0" cy="0"/>
          <a:chOff x="0" y="0"/>
          <a:chExt cx="0" cy="0"/>
        </a:xfrm>
      </p:grpSpPr>
      <p:sp>
        <p:nvSpPr>
          <p:cNvPr id="11297" name="Google Shape;11297;p69"/>
          <p:cNvSpPr txBox="1">
            <a:spLocks noGrp="1"/>
          </p:cNvSpPr>
          <p:nvPr>
            <p:ph type="title"/>
          </p:nvPr>
        </p:nvSpPr>
        <p:spPr>
          <a:xfrm flipH="1">
            <a:off x="2372544" y="624823"/>
            <a:ext cx="4230273" cy="4650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a:t>
            </a:r>
            <a:endParaRPr dirty="0"/>
          </a:p>
        </p:txBody>
      </p:sp>
      <p:sp>
        <p:nvSpPr>
          <p:cNvPr id="11298" name="Google Shape;11298;p69"/>
          <p:cNvSpPr txBox="1">
            <a:spLocks noGrp="1"/>
          </p:cNvSpPr>
          <p:nvPr>
            <p:ph type="subTitle" idx="1"/>
          </p:nvPr>
        </p:nvSpPr>
        <p:spPr>
          <a:xfrm flipH="1">
            <a:off x="1860698" y="1153633"/>
            <a:ext cx="5401338" cy="2883795"/>
          </a:xfrm>
          <a:prstGeom prst="rect">
            <a:avLst/>
          </a:prstGeom>
        </p:spPr>
        <p:txBody>
          <a:bodyPr spcFirstLastPara="1" wrap="square" lIns="91425" tIns="91425" rIns="91425" bIns="91425" anchor="ctr" anchorCtr="0">
            <a:noAutofit/>
          </a:bodyPr>
          <a:lstStyle/>
          <a:p>
            <a:pPr marL="0" lvl="0" indent="0" algn="just">
              <a:buClr>
                <a:schemeClr val="dk1"/>
              </a:buClr>
              <a:buSzPts val="1100"/>
            </a:pPr>
            <a:r>
              <a:rPr lang="en-US" sz="1300" dirty="0"/>
              <a:t>Furthermore, the economic impact of plant diseases on farmers and the agriculture industry is substantial, with losses stemming from reduced yields, increased use of pesticides, and the potential spread of diseases to neighboring crops. In the face of climate change and global trade, the dynamics of plant diseases are evolving, necessitating a more adaptive and technology-driven approach to diagnosis and management. The development of efficient and scalable plant disease detection solutions that leverage advancements in artificial intelligence, machine learning, and image processing is paramount. By addressing these challenges, </a:t>
            </a:r>
            <a:r>
              <a:rPr lang="en-US" sz="1300" b="1" dirty="0"/>
              <a:t>we can empower farmers with timely information, minimize crop losses, promote sustainable farming practices, and contribute to the overall resilience of the agricultural sector in the face of emerging plant health threats</a:t>
            </a:r>
            <a:endParaRPr sz="1300" b="1"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9199" y="1930679"/>
            <a:ext cx="6499950" cy="991800"/>
          </a:xfrm>
        </p:spPr>
        <p:txBody>
          <a:bodyPr/>
          <a:lstStyle/>
          <a:p>
            <a:pPr algn="ctr"/>
            <a:r>
              <a:rPr lang="en-IN" dirty="0"/>
              <a:t>Wiki Page Link</a:t>
            </a:r>
          </a:p>
        </p:txBody>
      </p:sp>
      <p:sp>
        <p:nvSpPr>
          <p:cNvPr id="3" name="Subtitle 2"/>
          <p:cNvSpPr>
            <a:spLocks noGrp="1"/>
          </p:cNvSpPr>
          <p:nvPr>
            <p:ph type="subTitle" idx="1"/>
          </p:nvPr>
        </p:nvSpPr>
        <p:spPr>
          <a:xfrm>
            <a:off x="1094936" y="1978196"/>
            <a:ext cx="6848475" cy="1590300"/>
          </a:xfrm>
        </p:spPr>
        <p:txBody>
          <a:bodyPr/>
          <a:lstStyle/>
          <a:p>
            <a:pPr algn="ctr"/>
            <a:r>
              <a:rPr lang="en-IN" b="1" dirty="0"/>
              <a:t>https://github.com/htmw/2024S-AlgoAvengers</a:t>
            </a:r>
          </a:p>
        </p:txBody>
      </p:sp>
    </p:spTree>
    <p:extLst>
      <p:ext uri="{BB962C8B-B14F-4D97-AF65-F5344CB8AC3E}">
        <p14:creationId xmlns:p14="http://schemas.microsoft.com/office/powerpoint/2010/main" val="27015806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26"/>
        <p:cNvGrpSpPr/>
        <p:nvPr/>
      </p:nvGrpSpPr>
      <p:grpSpPr>
        <a:xfrm>
          <a:off x="0" y="0"/>
          <a:ext cx="0" cy="0"/>
          <a:chOff x="0" y="0"/>
          <a:chExt cx="0" cy="0"/>
        </a:xfrm>
      </p:grpSpPr>
      <p:sp>
        <p:nvSpPr>
          <p:cNvPr id="11827" name="Google Shape;11827;p93"/>
          <p:cNvSpPr txBox="1">
            <a:spLocks noGrp="1"/>
          </p:cNvSpPr>
          <p:nvPr>
            <p:ph type="title"/>
          </p:nvPr>
        </p:nvSpPr>
        <p:spPr>
          <a:xfrm>
            <a:off x="3171942" y="2250378"/>
            <a:ext cx="2824500" cy="862200"/>
          </a:xfrm>
          <a:prstGeom prst="rect">
            <a:avLst/>
          </a:prstGeom>
        </p:spPr>
        <p:txBody>
          <a:bodyPr spcFirstLastPara="1" wrap="square" lIns="91425" tIns="91425" rIns="91425" bIns="91425" anchor="ctr" anchorCtr="0">
            <a:noAutofit/>
          </a:bodyPr>
          <a:lstStyle/>
          <a:p>
            <a:r>
              <a:rPr lang="en-IN" sz="2800" dirty="0"/>
              <a:t>THANK YOU</a:t>
            </a:r>
          </a:p>
        </p:txBody>
      </p:sp>
      <p:sp>
        <p:nvSpPr>
          <p:cNvPr id="5" name="Freeform 14"/>
          <p:cNvSpPr/>
          <p:nvPr/>
        </p:nvSpPr>
        <p:spPr>
          <a:xfrm>
            <a:off x="4278073" y="3190856"/>
            <a:ext cx="612238" cy="568645"/>
          </a:xfrm>
          <a:custGeom>
            <a:avLst/>
            <a:gdLst/>
            <a:ahLst/>
            <a:cxnLst/>
            <a:rect l="l" t="t" r="r" b="b"/>
            <a:pathLst>
              <a:path w="3337165" h="3529293">
                <a:moveTo>
                  <a:pt x="0" y="0"/>
                </a:moveTo>
                <a:lnTo>
                  <a:pt x="3337165" y="0"/>
                </a:lnTo>
                <a:lnTo>
                  <a:pt x="3337165" y="3529293"/>
                </a:lnTo>
                <a:lnTo>
                  <a:pt x="0" y="352929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I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90"/>
        <p:cNvGrpSpPr/>
        <p:nvPr/>
      </p:nvGrpSpPr>
      <p:grpSpPr>
        <a:xfrm>
          <a:off x="0" y="0"/>
          <a:ext cx="0" cy="0"/>
          <a:chOff x="0" y="0"/>
          <a:chExt cx="0" cy="0"/>
        </a:xfrm>
      </p:grpSpPr>
      <p:sp>
        <p:nvSpPr>
          <p:cNvPr id="11291" name="Google Shape;11291;p68"/>
          <p:cNvSpPr txBox="1">
            <a:spLocks noGrp="1"/>
          </p:cNvSpPr>
          <p:nvPr>
            <p:ph type="title"/>
          </p:nvPr>
        </p:nvSpPr>
        <p:spPr>
          <a:xfrm>
            <a:off x="745164" y="650837"/>
            <a:ext cx="3759779" cy="4769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11292" name="Google Shape;11292;p68"/>
          <p:cNvSpPr txBox="1">
            <a:spLocks noGrp="1"/>
          </p:cNvSpPr>
          <p:nvPr>
            <p:ph type="subTitle" idx="1"/>
          </p:nvPr>
        </p:nvSpPr>
        <p:spPr>
          <a:xfrm>
            <a:off x="745164" y="1773452"/>
            <a:ext cx="5841705" cy="2176543"/>
          </a:xfrm>
          <a:prstGeom prst="rect">
            <a:avLst/>
          </a:prstGeom>
        </p:spPr>
        <p:txBody>
          <a:bodyPr spcFirstLastPara="1" wrap="square" lIns="91425" tIns="91425" rIns="91425" bIns="91425" anchor="ctr" anchorCtr="0">
            <a:noAutofit/>
          </a:bodyPr>
          <a:lstStyle/>
          <a:p>
            <a:pPr marL="0" lvl="0" indent="0" algn="just">
              <a:buClr>
                <a:schemeClr val="dk1"/>
              </a:buClr>
              <a:buSzPts val="1100"/>
            </a:pPr>
            <a:r>
              <a:rPr lang="en-US" sz="1300" dirty="0"/>
              <a:t>The agriculture sector plays a crucial role in sustaining global food security, and plant diseases pose a significant threat to crop yield and quality. Identifying and managing these diseases in a timely and accurate manner is essential for ensuring food production. However, the current methods of plant disease detection often rely on visual inspection by experts, leading to delays in diagnosis and sometimes inaccurate assessments. Additionally, the increasing complexity and variability of plant diseases make it challenging for traditional methods to keep pace with emerging threats. There is a pressing need for advanced and automated plant disease detection systems that can provide rapid, reliable, and precise identification of diseases, enabling farmers to take proactive measures to protect their crops and enhance overall agricultural productivity.</a:t>
            </a:r>
          </a:p>
          <a:p>
            <a:pPr marL="0" lvl="0" indent="0" algn="just" rtl="0">
              <a:spcBef>
                <a:spcPts val="0"/>
              </a:spcBef>
              <a:spcAft>
                <a:spcPts val="0"/>
              </a:spcAft>
              <a:buClr>
                <a:schemeClr val="dk1"/>
              </a:buClr>
              <a:buSzPts val="1100"/>
              <a:buFont typeface="Arial"/>
              <a:buNone/>
            </a:pPr>
            <a:endParaRPr sz="13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8CCF5968-E800-2150-566D-ABF300A360ED}"/>
              </a:ext>
            </a:extLst>
          </p:cNvPr>
          <p:cNvSpPr>
            <a:spLocks noGrp="1"/>
          </p:cNvSpPr>
          <p:nvPr>
            <p:ph type="title"/>
          </p:nvPr>
        </p:nvSpPr>
        <p:spPr/>
        <p:txBody>
          <a:bodyPr/>
          <a:lstStyle/>
          <a:p>
            <a:r>
              <a:rPr lang="en-IN" dirty="0"/>
              <a:t>TEAM AGREMENT </a:t>
            </a:r>
          </a:p>
        </p:txBody>
      </p:sp>
      <p:pic>
        <p:nvPicPr>
          <p:cNvPr id="6" name="Picture 5">
            <a:extLst>
              <a:ext uri="{FF2B5EF4-FFF2-40B4-BE49-F238E27FC236}">
                <a16:creationId xmlns="" xmlns:a16="http://schemas.microsoft.com/office/drawing/2014/main" id="{B86504B4-0AB9-D892-241B-30E86EC3D01F}"/>
              </a:ext>
            </a:extLst>
          </p:cNvPr>
          <p:cNvPicPr>
            <a:picLocks noChangeAspect="1"/>
          </p:cNvPicPr>
          <p:nvPr/>
        </p:nvPicPr>
        <p:blipFill>
          <a:blip r:embed="rId2"/>
          <a:stretch>
            <a:fillRect/>
          </a:stretch>
        </p:blipFill>
        <p:spPr>
          <a:xfrm>
            <a:off x="556260" y="1073886"/>
            <a:ext cx="3317677" cy="3993413"/>
          </a:xfrm>
          <a:prstGeom prst="rect">
            <a:avLst/>
          </a:prstGeom>
        </p:spPr>
      </p:pic>
      <p:pic>
        <p:nvPicPr>
          <p:cNvPr id="8" name="Picture 7">
            <a:extLst>
              <a:ext uri="{FF2B5EF4-FFF2-40B4-BE49-F238E27FC236}">
                <a16:creationId xmlns="" xmlns:a16="http://schemas.microsoft.com/office/drawing/2014/main" id="{792AE5A8-3FB2-4167-27DD-1BED205B0C3A}"/>
              </a:ext>
            </a:extLst>
          </p:cNvPr>
          <p:cNvPicPr>
            <a:picLocks noChangeAspect="1"/>
          </p:cNvPicPr>
          <p:nvPr/>
        </p:nvPicPr>
        <p:blipFill>
          <a:blip r:embed="rId3"/>
          <a:stretch>
            <a:fillRect/>
          </a:stretch>
        </p:blipFill>
        <p:spPr>
          <a:xfrm>
            <a:off x="3873937" y="1504682"/>
            <a:ext cx="4816257" cy="3131820"/>
          </a:xfrm>
          <a:prstGeom prst="rect">
            <a:avLst/>
          </a:prstGeom>
        </p:spPr>
      </p:pic>
    </p:spTree>
    <p:extLst>
      <p:ext uri="{BB962C8B-B14F-4D97-AF65-F5344CB8AC3E}">
        <p14:creationId xmlns:p14="http://schemas.microsoft.com/office/powerpoint/2010/main" val="1220927514"/>
      </p:ext>
    </p:extLst>
  </p:cSld>
  <p:clrMapOvr>
    <a:masterClrMapping/>
  </p:clrMapOvr>
  <p:timing>
    <p:tnLst>
      <p:par>
        <p:cTn id="1" dur="indefinite" restart="never" nodeType="tmRoot"/>
      </p:par>
    </p:tnLst>
  </p:timing>
</p:sld>
</file>

<file path=ppt/theme/theme1.xml><?xml version="1.0" encoding="utf-8"?>
<a:theme xmlns:a="http://schemas.openxmlformats.org/drawingml/2006/main" name="Pical Platform Business Plan XL by Slidesgo">
  <a:themeElements>
    <a:clrScheme name="Simple Light">
      <a:dk1>
        <a:srgbClr val="000000"/>
      </a:dk1>
      <a:lt1>
        <a:srgbClr val="FFFFFF"/>
      </a:lt1>
      <a:dk2>
        <a:srgbClr val="595959"/>
      </a:dk2>
      <a:lt2>
        <a:srgbClr val="EEEEEE"/>
      </a:lt2>
      <a:accent1>
        <a:srgbClr val="000000"/>
      </a:accent1>
      <a:accent2>
        <a:srgbClr val="283E35"/>
      </a:accent2>
      <a:accent3>
        <a:srgbClr val="416758"/>
      </a:accent3>
      <a:accent4>
        <a:srgbClr val="609A81"/>
      </a:accent4>
      <a:accent5>
        <a:srgbClr val="96C3B0"/>
      </a:accent5>
      <a:accent6>
        <a:srgbClr val="20302C"/>
      </a:accent6>
      <a:hlink>
        <a:srgbClr val="4167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7882</TotalTime>
  <Words>4412</Words>
  <Application>Microsoft Office PowerPoint</Application>
  <PresentationFormat>On-screen Show (16:9)</PresentationFormat>
  <Paragraphs>687</Paragraphs>
  <Slides>71</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71</vt:i4>
      </vt:variant>
    </vt:vector>
  </HeadingPairs>
  <TitlesOfParts>
    <vt:vector size="83" baseType="lpstr">
      <vt:lpstr>Canva Sans</vt:lpstr>
      <vt:lpstr>Aharoni</vt:lpstr>
      <vt:lpstr>Arial</vt:lpstr>
      <vt:lpstr>Work Sans</vt:lpstr>
      <vt:lpstr>Martel ExtraBold</vt:lpstr>
      <vt:lpstr>Google Sans</vt:lpstr>
      <vt:lpstr>Gotham Bold</vt:lpstr>
      <vt:lpstr>Martel</vt:lpstr>
      <vt:lpstr>Calibri</vt:lpstr>
      <vt:lpstr>Gotham</vt:lpstr>
      <vt:lpstr>Wingdings</vt:lpstr>
      <vt:lpstr>Pical Platform Business Plan XL by Slidesgo</vt:lpstr>
      <vt:lpstr>ECOSCAN</vt:lpstr>
      <vt:lpstr>AGENDA</vt:lpstr>
      <vt:lpstr>Our Team</vt:lpstr>
      <vt:lpstr>IMPROVEMENTS MADE FROM PROFESSOR’S FEEBACK</vt:lpstr>
      <vt:lpstr>PROBLEM WHICH WE ARE ADDRESSING </vt:lpstr>
      <vt:lpstr>Project Description</vt:lpstr>
      <vt:lpstr>Problem Statement</vt:lpstr>
      <vt:lpstr>Problem Statement</vt:lpstr>
      <vt:lpstr>TEAM AGREMENT </vt:lpstr>
      <vt:lpstr>PERSONAS </vt:lpstr>
      <vt:lpstr>PERSONAS</vt:lpstr>
      <vt:lpstr>PERSONAS</vt:lpstr>
      <vt:lpstr>PERSONAS</vt:lpstr>
      <vt:lpstr>MINIMAL VIABLE PRODUCT </vt:lpstr>
      <vt:lpstr>MVP  </vt:lpstr>
      <vt:lpstr>TOOLS AND WHERE THEY ARE USED</vt:lpstr>
      <vt:lpstr>TOOLS AND LANGUAGES</vt:lpstr>
      <vt:lpstr>WHERE ARE THEY USED?</vt:lpstr>
      <vt:lpstr>Machine Learning Algorithm </vt:lpstr>
      <vt:lpstr>MACHINE LEARNING ALGORITHM</vt:lpstr>
      <vt:lpstr>Dataset</vt:lpstr>
      <vt:lpstr>Data Class distribution: </vt:lpstr>
      <vt:lpstr>Data Augmentation:</vt:lpstr>
      <vt:lpstr>Model Architecture :</vt:lpstr>
      <vt:lpstr>Model Accuracy and losses graph :  </vt:lpstr>
      <vt:lpstr>Diagrams</vt:lpstr>
      <vt:lpstr>CONCEPTUAL DIAGRAM</vt:lpstr>
      <vt:lpstr>SEQUENCE DIAGRAM</vt:lpstr>
      <vt:lpstr>Class Diagram</vt:lpstr>
      <vt:lpstr>ER Diagram </vt:lpstr>
      <vt:lpstr>State Diagram</vt:lpstr>
      <vt:lpstr>Sprint -2 Recap</vt:lpstr>
      <vt:lpstr>PRODUCT BACKLOG</vt:lpstr>
      <vt:lpstr>Project Backlog </vt:lpstr>
      <vt:lpstr>All the Users Stories or Tasks (Technical Stories)</vt:lpstr>
      <vt:lpstr>PowerPoint Presentation</vt:lpstr>
      <vt:lpstr>PowerPoint Presentation</vt:lpstr>
      <vt:lpstr>PowerPoint Presentation</vt:lpstr>
      <vt:lpstr>PowerPoint Presentation</vt:lpstr>
      <vt:lpstr>PowerPoint Presentation</vt:lpstr>
      <vt:lpstr>PowerPoint Presentation</vt:lpstr>
      <vt:lpstr>Sprint 3 BACKLOG</vt:lpstr>
      <vt:lpstr>Sprint 3 Backlog</vt:lpstr>
      <vt:lpstr>Test Cases</vt:lpstr>
      <vt:lpstr>PowerPoint Presentation</vt:lpstr>
      <vt:lpstr>PowerPoint Presentation</vt:lpstr>
      <vt:lpstr>Stories Completed</vt:lpstr>
      <vt:lpstr>Metrices</vt:lpstr>
      <vt:lpstr>Team Velocity – this sprint </vt:lpstr>
      <vt:lpstr>Team’s Historical Average </vt:lpstr>
      <vt:lpstr>Completed Ratio </vt:lpstr>
      <vt:lpstr>Burn down chart – Sprint 3</vt:lpstr>
      <vt:lpstr>RETROSPECTIVE</vt:lpstr>
      <vt:lpstr>IDEA BOARD</vt:lpstr>
      <vt:lpstr>PowerPoint Presentation</vt:lpstr>
      <vt:lpstr>What went well?</vt:lpstr>
      <vt:lpstr>What can be improved?</vt:lpstr>
      <vt:lpstr>Action Items?</vt:lpstr>
      <vt:lpstr>CODE SNIPPET</vt:lpstr>
      <vt:lpstr>PLAN FOR SPRINT 4 </vt:lpstr>
      <vt:lpstr>PLAN FOR SPRINT 4 </vt:lpstr>
      <vt:lpstr>PROJECT DEMO</vt:lpstr>
      <vt:lpstr>Show live demo </vt:lpstr>
      <vt:lpstr>App screenshots </vt:lpstr>
      <vt:lpstr>APPLICATION SCREENSHOT</vt:lpstr>
      <vt:lpstr>APPLICATION SCREENSHOT </vt:lpstr>
      <vt:lpstr>APPLICATION SCREENSHOT</vt:lpstr>
      <vt:lpstr>APPLICATION SCREENSHOT</vt:lpstr>
      <vt:lpstr>Technical Paper </vt:lpstr>
      <vt:lpstr>Wiki Page Link</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ECOSCAN</dc:title>
  <dc:creator>Omkar</dc:creator>
  <cp:lastModifiedBy>Omkar Gurav</cp:lastModifiedBy>
  <cp:revision>121</cp:revision>
  <dcterms:modified xsi:type="dcterms:W3CDTF">2024-04-11T01:03:50Z</dcterms:modified>
</cp:coreProperties>
</file>